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20"/>
  </p:notesMasterIdLst>
  <p:handoutMasterIdLst>
    <p:handoutMasterId r:id="rId21"/>
  </p:handoutMasterIdLst>
  <p:sldIdLst>
    <p:sldId id="256" r:id="rId2"/>
    <p:sldId id="268" r:id="rId3"/>
    <p:sldId id="346" r:id="rId4"/>
    <p:sldId id="341" r:id="rId5"/>
    <p:sldId id="273" r:id="rId6"/>
    <p:sldId id="331" r:id="rId7"/>
    <p:sldId id="284" r:id="rId8"/>
    <p:sldId id="288" r:id="rId9"/>
    <p:sldId id="347" r:id="rId10"/>
    <p:sldId id="295" r:id="rId11"/>
    <p:sldId id="325" r:id="rId12"/>
    <p:sldId id="298" r:id="rId13"/>
    <p:sldId id="301" r:id="rId14"/>
    <p:sldId id="344" r:id="rId15"/>
    <p:sldId id="343" r:id="rId16"/>
    <p:sldId id="338" r:id="rId17"/>
    <p:sldId id="339" r:id="rId18"/>
    <p:sldId id="33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1E5251D-7D36-47B2-B61A-D72120364F3B}">
          <p14:sldIdLst>
            <p14:sldId id="256"/>
            <p14:sldId id="268"/>
            <p14:sldId id="346"/>
            <p14:sldId id="341"/>
            <p14:sldId id="273"/>
            <p14:sldId id="331"/>
            <p14:sldId id="284"/>
            <p14:sldId id="288"/>
            <p14:sldId id="347"/>
            <p14:sldId id="295"/>
            <p14:sldId id="325"/>
            <p14:sldId id="298"/>
            <p14:sldId id="301"/>
            <p14:sldId id="344"/>
            <p14:sldId id="343"/>
            <p14:sldId id="338"/>
            <p14:sldId id="339"/>
            <p14:sldId id="337"/>
          </p14:sldIdLst>
        </p14:section>
        <p14:section name="Sandbox" id="{CBE5E2AB-6862-478A-8189-6460999CF91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mack3" initials="k" lastIdx="1" clrIdx="0">
    <p:extLst>
      <p:ext uri="{19B8F6BF-5375-455C-9EA6-DF929625EA0E}">
        <p15:presenceInfo xmlns:p15="http://schemas.microsoft.com/office/powerpoint/2012/main" userId="kmack3"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62243" autoAdjust="0"/>
  </p:normalViewPr>
  <p:slideViewPr>
    <p:cSldViewPr snapToGrid="0">
      <p:cViewPr varScale="1">
        <p:scale>
          <a:sx n="39" d="100"/>
          <a:sy n="39" d="100"/>
        </p:scale>
        <p:origin x="656" y="20"/>
      </p:cViewPr>
      <p:guideLst/>
    </p:cSldViewPr>
  </p:slideViewPr>
  <p:notesTextViewPr>
    <p:cViewPr>
      <p:scale>
        <a:sx n="1" d="1"/>
        <a:sy n="1" d="1"/>
      </p:scale>
      <p:origin x="0" y="0"/>
    </p:cViewPr>
  </p:notesTextViewPr>
  <p:sorterViewPr>
    <p:cViewPr>
      <p:scale>
        <a:sx n="70" d="100"/>
        <a:sy n="70" d="100"/>
      </p:scale>
      <p:origin x="0" y="-3378"/>
    </p:cViewPr>
  </p:sorterViewPr>
  <p:notesViewPr>
    <p:cSldViewPr snapToGrid="0">
      <p:cViewPr varScale="1">
        <p:scale>
          <a:sx n="51" d="100"/>
          <a:sy n="51" d="100"/>
        </p:scale>
        <p:origin x="1836"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15875">
              <a:solidFill>
                <a:schemeClr val="accen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Other</c:v>
                </c:pt>
                <c:pt idx="1">
                  <c:v>IDD</c:v>
                </c:pt>
                <c:pt idx="2">
                  <c:v>Autism</c:v>
                </c:pt>
                <c:pt idx="3">
                  <c:v>Older adult</c:v>
                </c:pt>
                <c:pt idx="4">
                  <c:v>Disability generally</c:v>
                </c:pt>
                <c:pt idx="5">
                  <c:v>Cognitive</c:v>
                </c:pt>
                <c:pt idx="6">
                  <c:v>DHH</c:v>
                </c:pt>
                <c:pt idx="7">
                  <c:v>Motor</c:v>
                </c:pt>
                <c:pt idx="8">
                  <c:v>BLV</c:v>
                </c:pt>
              </c:strCache>
            </c:strRef>
          </c:cat>
          <c:val>
            <c:numRef>
              <c:f>Sheet1!$B$2:$B$10</c:f>
              <c:numCache>
                <c:formatCode>0.0%</c:formatCode>
                <c:ptCount val="9"/>
                <c:pt idx="0">
                  <c:v>9.0999999999999998E-2</c:v>
                </c:pt>
                <c:pt idx="1">
                  <c:v>2.8000000000000001E-2</c:v>
                </c:pt>
                <c:pt idx="2">
                  <c:v>6.0999999999999999E-2</c:v>
                </c:pt>
                <c:pt idx="3">
                  <c:v>8.8999999999999996E-2</c:v>
                </c:pt>
                <c:pt idx="4">
                  <c:v>9.0999999999999998E-2</c:v>
                </c:pt>
                <c:pt idx="5">
                  <c:v>9.0999999999999998E-2</c:v>
                </c:pt>
                <c:pt idx="6">
                  <c:v>0.113</c:v>
                </c:pt>
                <c:pt idx="7">
                  <c:v>0.14199999999999999</c:v>
                </c:pt>
                <c:pt idx="8">
                  <c:v>0.435</c:v>
                </c:pt>
              </c:numCache>
            </c:numRef>
          </c:val>
          <c:extLst>
            <c:ext xmlns:c16="http://schemas.microsoft.com/office/drawing/2014/chart" uri="{C3380CC4-5D6E-409C-BE32-E72D297353CC}">
              <c16:uniqueId val="{00000000-50D7-4068-AF9A-3C1E369AC4AE}"/>
            </c:ext>
          </c:extLst>
        </c:ser>
        <c:dLbls>
          <c:showLegendKey val="0"/>
          <c:showVal val="0"/>
          <c:showCatName val="0"/>
          <c:showSerName val="0"/>
          <c:showPercent val="0"/>
          <c:showBubbleSize val="0"/>
        </c:dLbls>
        <c:gapWidth val="29"/>
        <c:overlap val="-27"/>
        <c:axId val="364696624"/>
        <c:axId val="36469828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Column1</c:v>
                      </c:pt>
                    </c:strCache>
                  </c:strRef>
                </c:tx>
                <c:spPr>
                  <a:solidFill>
                    <a:schemeClr val="accent2"/>
                  </a:solidFill>
                  <a:ln>
                    <a:noFill/>
                  </a:ln>
                  <a:effectLst/>
                </c:spPr>
                <c:invertIfNegative val="0"/>
                <c:cat>
                  <c:strRef>
                    <c:extLst>
                      <c:ext uri="{02D57815-91ED-43cb-92C2-25804820EDAC}">
                        <c15:formulaRef>
                          <c15:sqref>Sheet1!$A$2:$A$10</c15:sqref>
                        </c15:formulaRef>
                      </c:ext>
                    </c:extLst>
                    <c:strCache>
                      <c:ptCount val="9"/>
                      <c:pt idx="0">
                        <c:v>Other</c:v>
                      </c:pt>
                      <c:pt idx="1">
                        <c:v>IDD</c:v>
                      </c:pt>
                      <c:pt idx="2">
                        <c:v>Autism</c:v>
                      </c:pt>
                      <c:pt idx="3">
                        <c:v>Older adult</c:v>
                      </c:pt>
                      <c:pt idx="4">
                        <c:v>Disability generally</c:v>
                      </c:pt>
                      <c:pt idx="5">
                        <c:v>Cognitive</c:v>
                      </c:pt>
                      <c:pt idx="6">
                        <c:v>DHH</c:v>
                      </c:pt>
                      <c:pt idx="7">
                        <c:v>Motor</c:v>
                      </c:pt>
                      <c:pt idx="8">
                        <c:v>BLV</c:v>
                      </c:pt>
                    </c:strCache>
                  </c:strRef>
                </c:cat>
                <c:val>
                  <c:numRef>
                    <c:extLst>
                      <c:ext uri="{02D57815-91ED-43cb-92C2-25804820EDAC}">
                        <c15:formulaRef>
                          <c15:sqref>Sheet1!$C$2:$C$10</c15:sqref>
                        </c15:formulaRef>
                      </c:ext>
                    </c:extLst>
                    <c:numCache>
                      <c:formatCode>General</c:formatCode>
                      <c:ptCount val="9"/>
                    </c:numCache>
                  </c:numRef>
                </c:val>
                <c:extLst>
                  <c:ext xmlns:c16="http://schemas.microsoft.com/office/drawing/2014/chart" uri="{C3380CC4-5D6E-409C-BE32-E72D297353CC}">
                    <c16:uniqueId val="{00000001-50D7-4068-AF9A-3C1E369AC4AE}"/>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Column2</c:v>
                      </c:pt>
                    </c:strCache>
                  </c:strRef>
                </c:tx>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Sheet1!$A$2:$A$10</c15:sqref>
                        </c15:formulaRef>
                      </c:ext>
                    </c:extLst>
                    <c:strCache>
                      <c:ptCount val="9"/>
                      <c:pt idx="0">
                        <c:v>Other</c:v>
                      </c:pt>
                      <c:pt idx="1">
                        <c:v>IDD</c:v>
                      </c:pt>
                      <c:pt idx="2">
                        <c:v>Autism</c:v>
                      </c:pt>
                      <c:pt idx="3">
                        <c:v>Older adult</c:v>
                      </c:pt>
                      <c:pt idx="4">
                        <c:v>Disability generally</c:v>
                      </c:pt>
                      <c:pt idx="5">
                        <c:v>Cognitive</c:v>
                      </c:pt>
                      <c:pt idx="6">
                        <c:v>DHH</c:v>
                      </c:pt>
                      <c:pt idx="7">
                        <c:v>Motor</c:v>
                      </c:pt>
                      <c:pt idx="8">
                        <c:v>BLV</c:v>
                      </c:pt>
                    </c:strCache>
                  </c:strRef>
                </c:cat>
                <c:val>
                  <c:numRef>
                    <c:extLst xmlns:c15="http://schemas.microsoft.com/office/drawing/2012/chart">
                      <c:ext xmlns:c15="http://schemas.microsoft.com/office/drawing/2012/chart" uri="{02D57815-91ED-43cb-92C2-25804820EDAC}">
                        <c15:formulaRef>
                          <c15:sqref>Sheet1!$D$2:$D$10</c15:sqref>
                        </c15:formulaRef>
                      </c:ext>
                    </c:extLst>
                    <c:numCache>
                      <c:formatCode>General</c:formatCode>
                      <c:ptCount val="9"/>
                    </c:numCache>
                  </c:numRef>
                </c:val>
                <c:extLst xmlns:c15="http://schemas.microsoft.com/office/drawing/2012/chart">
                  <c:ext xmlns:c16="http://schemas.microsoft.com/office/drawing/2014/chart" uri="{C3380CC4-5D6E-409C-BE32-E72D297353CC}">
                    <c16:uniqueId val="{00000002-50D7-4068-AF9A-3C1E369AC4AE}"/>
                  </c:ext>
                </c:extLst>
              </c15:ser>
            </c15:filteredBarSeries>
          </c:ext>
        </c:extLst>
      </c:barChart>
      <c:catAx>
        <c:axId val="36469662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4698288"/>
        <c:crosses val="autoZero"/>
        <c:auto val="1"/>
        <c:lblAlgn val="ctr"/>
        <c:lblOffset val="100"/>
        <c:noMultiLvlLbl val="0"/>
      </c:catAx>
      <c:valAx>
        <c:axId val="364698288"/>
        <c:scaling>
          <c:orientation val="minMax"/>
          <c:max val="0.45"/>
        </c:scaling>
        <c:delete val="0"/>
        <c:axPos val="l"/>
        <c:numFmt formatCode="0.0%" sourceLinked="0"/>
        <c:majorTickMark val="out"/>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4696624"/>
        <c:crosses val="autoZero"/>
        <c:crossBetween val="between"/>
        <c:majorUnit val="0.150000000000000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15875">
              <a:solidFill>
                <a:schemeClr val="accen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Other</c:v>
                </c:pt>
                <c:pt idx="1">
                  <c:v>Case Study</c:v>
                </c:pt>
                <c:pt idx="2">
                  <c:v>Focus Group</c:v>
                </c:pt>
                <c:pt idx="3">
                  <c:v>Field Study</c:v>
                </c:pt>
                <c:pt idx="4">
                  <c:v>Workshop/ design</c:v>
                </c:pt>
                <c:pt idx="5">
                  <c:v>Survey</c:v>
                </c:pt>
                <c:pt idx="6">
                  <c:v>Controlled Exp.</c:v>
                </c:pt>
                <c:pt idx="7">
                  <c:v>Usability Testing</c:v>
                </c:pt>
                <c:pt idx="8">
                  <c:v>Interviews</c:v>
                </c:pt>
              </c:strCache>
            </c:strRef>
          </c:cat>
          <c:val>
            <c:numRef>
              <c:f>Sheet1!$B$2:$B$10</c:f>
              <c:numCache>
                <c:formatCode>0.0%</c:formatCode>
                <c:ptCount val="9"/>
                <c:pt idx="0">
                  <c:v>0.161</c:v>
                </c:pt>
                <c:pt idx="1">
                  <c:v>0.04</c:v>
                </c:pt>
                <c:pt idx="2">
                  <c:v>5.8999999999999997E-2</c:v>
                </c:pt>
                <c:pt idx="3">
                  <c:v>0.17799999999999999</c:v>
                </c:pt>
                <c:pt idx="4">
                  <c:v>0.184</c:v>
                </c:pt>
                <c:pt idx="5">
                  <c:v>0.25600000000000001</c:v>
                </c:pt>
                <c:pt idx="6">
                  <c:v>0.34599999999999997</c:v>
                </c:pt>
                <c:pt idx="7">
                  <c:v>0.41699999999999998</c:v>
                </c:pt>
                <c:pt idx="8">
                  <c:v>0.42099999999999999</c:v>
                </c:pt>
              </c:numCache>
            </c:numRef>
          </c:val>
          <c:extLst>
            <c:ext xmlns:c16="http://schemas.microsoft.com/office/drawing/2014/chart" uri="{C3380CC4-5D6E-409C-BE32-E72D297353CC}">
              <c16:uniqueId val="{00000000-96FB-405B-97BA-08D5C654C828}"/>
            </c:ext>
          </c:extLst>
        </c:ser>
        <c:dLbls>
          <c:showLegendKey val="0"/>
          <c:showVal val="0"/>
          <c:showCatName val="0"/>
          <c:showSerName val="0"/>
          <c:showPercent val="0"/>
          <c:showBubbleSize val="0"/>
        </c:dLbls>
        <c:gapWidth val="29"/>
        <c:overlap val="-27"/>
        <c:axId val="364696624"/>
        <c:axId val="36469828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Column1</c:v>
                      </c:pt>
                    </c:strCache>
                  </c:strRef>
                </c:tx>
                <c:spPr>
                  <a:solidFill>
                    <a:schemeClr val="accent2"/>
                  </a:solidFill>
                  <a:ln>
                    <a:noFill/>
                  </a:ln>
                  <a:effectLst/>
                </c:spPr>
                <c:invertIfNegative val="0"/>
                <c:cat>
                  <c:strRef>
                    <c:extLst>
                      <c:ext uri="{02D57815-91ED-43cb-92C2-25804820EDAC}">
                        <c15:formulaRef>
                          <c15:sqref>Sheet1!$A$2:$A$10</c15:sqref>
                        </c15:formulaRef>
                      </c:ext>
                    </c:extLst>
                    <c:strCache>
                      <c:ptCount val="9"/>
                      <c:pt idx="0">
                        <c:v>Other</c:v>
                      </c:pt>
                      <c:pt idx="1">
                        <c:v>Case Study</c:v>
                      </c:pt>
                      <c:pt idx="2">
                        <c:v>Focus Group</c:v>
                      </c:pt>
                      <c:pt idx="3">
                        <c:v>Field Study</c:v>
                      </c:pt>
                      <c:pt idx="4">
                        <c:v>Workshop/ design</c:v>
                      </c:pt>
                      <c:pt idx="5">
                        <c:v>Survey</c:v>
                      </c:pt>
                      <c:pt idx="6">
                        <c:v>Controlled Exp.</c:v>
                      </c:pt>
                      <c:pt idx="7">
                        <c:v>Usability Testing</c:v>
                      </c:pt>
                      <c:pt idx="8">
                        <c:v>Interviews</c:v>
                      </c:pt>
                    </c:strCache>
                  </c:strRef>
                </c:cat>
                <c:val>
                  <c:numRef>
                    <c:extLst>
                      <c:ext uri="{02D57815-91ED-43cb-92C2-25804820EDAC}">
                        <c15:formulaRef>
                          <c15:sqref>Sheet1!$C$2:$C$10</c15:sqref>
                        </c15:formulaRef>
                      </c:ext>
                    </c:extLst>
                    <c:numCache>
                      <c:formatCode>General</c:formatCode>
                      <c:ptCount val="9"/>
                    </c:numCache>
                  </c:numRef>
                </c:val>
                <c:extLst>
                  <c:ext xmlns:c16="http://schemas.microsoft.com/office/drawing/2014/chart" uri="{C3380CC4-5D6E-409C-BE32-E72D297353CC}">
                    <c16:uniqueId val="{00000001-96FB-405B-97BA-08D5C654C828}"/>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Column2</c:v>
                      </c:pt>
                    </c:strCache>
                  </c:strRef>
                </c:tx>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Sheet1!$A$2:$A$10</c15:sqref>
                        </c15:formulaRef>
                      </c:ext>
                    </c:extLst>
                    <c:strCache>
                      <c:ptCount val="9"/>
                      <c:pt idx="0">
                        <c:v>Other</c:v>
                      </c:pt>
                      <c:pt idx="1">
                        <c:v>Case Study</c:v>
                      </c:pt>
                      <c:pt idx="2">
                        <c:v>Focus Group</c:v>
                      </c:pt>
                      <c:pt idx="3">
                        <c:v>Field Study</c:v>
                      </c:pt>
                      <c:pt idx="4">
                        <c:v>Workshop/ design</c:v>
                      </c:pt>
                      <c:pt idx="5">
                        <c:v>Survey</c:v>
                      </c:pt>
                      <c:pt idx="6">
                        <c:v>Controlled Exp.</c:v>
                      </c:pt>
                      <c:pt idx="7">
                        <c:v>Usability Testing</c:v>
                      </c:pt>
                      <c:pt idx="8">
                        <c:v>Interviews</c:v>
                      </c:pt>
                    </c:strCache>
                  </c:strRef>
                </c:cat>
                <c:val>
                  <c:numRef>
                    <c:extLst xmlns:c15="http://schemas.microsoft.com/office/drawing/2012/chart">
                      <c:ext xmlns:c15="http://schemas.microsoft.com/office/drawing/2012/chart" uri="{02D57815-91ED-43cb-92C2-25804820EDAC}">
                        <c15:formulaRef>
                          <c15:sqref>Sheet1!$D$2:$D$10</c15:sqref>
                        </c15:formulaRef>
                      </c:ext>
                    </c:extLst>
                    <c:numCache>
                      <c:formatCode>General</c:formatCode>
                      <c:ptCount val="9"/>
                    </c:numCache>
                  </c:numRef>
                </c:val>
                <c:extLst xmlns:c15="http://schemas.microsoft.com/office/drawing/2012/chart">
                  <c:ext xmlns:c16="http://schemas.microsoft.com/office/drawing/2014/chart" uri="{C3380CC4-5D6E-409C-BE32-E72D297353CC}">
                    <c16:uniqueId val="{00000002-96FB-405B-97BA-08D5C654C828}"/>
                  </c:ext>
                </c:extLst>
              </c15:ser>
            </c15:filteredBarSeries>
          </c:ext>
        </c:extLst>
      </c:barChart>
      <c:catAx>
        <c:axId val="36469662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4698288"/>
        <c:crosses val="autoZero"/>
        <c:auto val="1"/>
        <c:lblAlgn val="ctr"/>
        <c:lblOffset val="100"/>
        <c:noMultiLvlLbl val="0"/>
      </c:catAx>
      <c:valAx>
        <c:axId val="364698288"/>
        <c:scaling>
          <c:orientation val="minMax"/>
          <c:max val="0.45"/>
        </c:scaling>
        <c:delete val="0"/>
        <c:axPos val="l"/>
        <c:numFmt formatCode="0.0%" sourceLinked="0"/>
        <c:majorTickMark val="out"/>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4696624"/>
        <c:crosses val="autoZero"/>
        <c:crossBetween val="between"/>
        <c:majorUnit val="0.150000000000000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FAA021-4946-42AC-8960-8969430ECE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2DBF03-8AC6-4FCE-9C70-DC311BD29C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338721-3BFA-4C67-84B9-A292510CAC64}" type="datetimeFigureOut">
              <a:rPr lang="en-US" smtClean="0"/>
              <a:t>5/10/2021</a:t>
            </a:fld>
            <a:endParaRPr lang="en-US"/>
          </a:p>
        </p:txBody>
      </p:sp>
      <p:sp>
        <p:nvSpPr>
          <p:cNvPr id="4" name="Footer Placeholder 3">
            <a:extLst>
              <a:ext uri="{FF2B5EF4-FFF2-40B4-BE49-F238E27FC236}">
                <a16:creationId xmlns:a16="http://schemas.microsoft.com/office/drawing/2014/main" id="{A3E37C66-B7C5-40B9-BD44-5D56A9CCAF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15E1D18-2262-4606-AD6F-2479EE061F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EB0632-3B54-4939-BA85-50EF7997785D}" type="slidenum">
              <a:rPr lang="en-US" smtClean="0"/>
              <a:t>‹#›</a:t>
            </a:fld>
            <a:endParaRPr lang="en-US"/>
          </a:p>
        </p:txBody>
      </p:sp>
    </p:spTree>
    <p:extLst>
      <p:ext uri="{BB962C8B-B14F-4D97-AF65-F5344CB8AC3E}">
        <p14:creationId xmlns:p14="http://schemas.microsoft.com/office/powerpoint/2010/main" val="25461651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C61AC-F3F6-4E0B-9121-AEA5B8AAEE1E}" type="datetimeFigureOut">
              <a:rPr lang="en-US" smtClean="0"/>
              <a:t>5/10/2021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2627A-B82F-40BA-9DD6-8AFF89FBC5CD}" type="slidenum">
              <a:rPr lang="en-US" smtClean="0"/>
              <a:t>‹#›</a:t>
            </a:fld>
            <a:endParaRPr lang="en-US"/>
          </a:p>
        </p:txBody>
      </p:sp>
    </p:spTree>
    <p:extLst>
      <p:ext uri="{BB962C8B-B14F-4D97-AF65-F5344CB8AC3E}">
        <p14:creationId xmlns:p14="http://schemas.microsoft.com/office/powerpoint/2010/main" val="2114235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today I’d like to present our research paper “what do we mean by “accessibility research” a literature survey of accessibility papers in CHI and ASSETS from 1994 to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To begin, let’s discuss why a large-scale analysis of accessibility research is valuable to the community,</a:t>
            </a:r>
          </a:p>
          <a:p>
            <a:endParaRPr lang="en-US" dirty="0"/>
          </a:p>
          <a:p>
            <a:r>
              <a:rPr lang="en-US" dirty="0"/>
              <a:t>An accessible version of theses slides can be found on my website: kmack3.github</a:t>
            </a:r>
            <a:r>
              <a:rPr lang="en-US"/>
              <a:t>.io</a:t>
            </a:r>
            <a:endParaRPr lang="en-US" dirty="0"/>
          </a:p>
        </p:txBody>
      </p:sp>
      <p:sp>
        <p:nvSpPr>
          <p:cNvPr id="4" name="Slide Number Placeholder 3"/>
          <p:cNvSpPr>
            <a:spLocks noGrp="1"/>
          </p:cNvSpPr>
          <p:nvPr>
            <p:ph type="sldNum" sz="quarter" idx="5"/>
          </p:nvPr>
        </p:nvSpPr>
        <p:spPr/>
        <p:txBody>
          <a:bodyPr/>
          <a:lstStyle/>
          <a:p>
            <a:fld id="{5F62627A-B82F-40BA-9DD6-8AFF89FBC5CD}" type="slidenum">
              <a:rPr lang="en-US" smtClean="0"/>
              <a:t>1</a:t>
            </a:fld>
            <a:endParaRPr lang="en-US"/>
          </a:p>
        </p:txBody>
      </p:sp>
    </p:spTree>
    <p:extLst>
      <p:ext uri="{BB962C8B-B14F-4D97-AF65-F5344CB8AC3E}">
        <p14:creationId xmlns:p14="http://schemas.microsoft.com/office/powerpoint/2010/main" val="1527862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moving onto the results, with respect to who we study in the accessibility community– we see that we overwhelmingly focus on people who are blind or low vision; 44% of papers were this group, followed at 14% by people with motor impairments, whereas people with motor impairments are the most represented disability in the world. On the other end of the spectrum, we see that people with autism and IDD occurred much less frequently in 6% and 3% of papers respectively. These latter groups serve as areas of potential growth for future accessibility research.</a:t>
            </a:r>
          </a:p>
        </p:txBody>
      </p:sp>
      <p:sp>
        <p:nvSpPr>
          <p:cNvPr id="4" name="Slide Number Placeholder 3"/>
          <p:cNvSpPr>
            <a:spLocks noGrp="1"/>
          </p:cNvSpPr>
          <p:nvPr>
            <p:ph type="sldNum" sz="quarter" idx="5"/>
          </p:nvPr>
        </p:nvSpPr>
        <p:spPr/>
        <p:txBody>
          <a:bodyPr/>
          <a:lstStyle/>
          <a:p>
            <a:fld id="{5F62627A-B82F-40BA-9DD6-8AFF89FBC5CD}" type="slidenum">
              <a:rPr lang="en-US" smtClean="0"/>
              <a:t>10</a:t>
            </a:fld>
            <a:endParaRPr lang="en-US"/>
          </a:p>
        </p:txBody>
      </p:sp>
    </p:spTree>
    <p:extLst>
      <p:ext uri="{BB962C8B-B14F-4D97-AF65-F5344CB8AC3E}">
        <p14:creationId xmlns:p14="http://schemas.microsoft.com/office/powerpoint/2010/main" val="654030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we suggest that we consider how our research might include groups that are underrepresented in our sample, including people with multiple disabilities and the unique needs that arise from the intersection of being both autistic and blind, for instances. Multiple people with different disabilities interacting together, which as Hoffmann et al points out, is more common than we might think. People with chronic illness or mental health concerns, as these are becoming more prominent in our society. And finally, studying the intersection of other marginalized identities such as gender or race and disability.</a:t>
            </a:r>
          </a:p>
        </p:txBody>
      </p:sp>
      <p:sp>
        <p:nvSpPr>
          <p:cNvPr id="4" name="Slide Number Placeholder 3"/>
          <p:cNvSpPr>
            <a:spLocks noGrp="1"/>
          </p:cNvSpPr>
          <p:nvPr>
            <p:ph type="sldNum" sz="quarter" idx="5"/>
          </p:nvPr>
        </p:nvSpPr>
        <p:spPr/>
        <p:txBody>
          <a:bodyPr/>
          <a:lstStyle/>
          <a:p>
            <a:fld id="{5F62627A-B82F-40BA-9DD6-8AFF89FBC5CD}" type="slidenum">
              <a:rPr lang="en-US" smtClean="0"/>
              <a:t>11</a:t>
            </a:fld>
            <a:endParaRPr lang="en-US"/>
          </a:p>
        </p:txBody>
      </p:sp>
    </p:spTree>
    <p:extLst>
      <p:ext uri="{BB962C8B-B14F-4D97-AF65-F5344CB8AC3E}">
        <p14:creationId xmlns:p14="http://schemas.microsoft.com/office/powerpoint/2010/main" val="2197127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onto what methods we use– 94% of papers included user studies and we saw a mix of quantitative and qualitative methods used, and often papers included a mixture of methods. The top methods were interviews and usability testing at about 42%. On the other hand, focus groups and case studies were used infrequently, in about 6% and 4% of papers respectively.</a:t>
            </a:r>
          </a:p>
        </p:txBody>
      </p:sp>
      <p:sp>
        <p:nvSpPr>
          <p:cNvPr id="4" name="Slide Number Placeholder 3"/>
          <p:cNvSpPr>
            <a:spLocks noGrp="1"/>
          </p:cNvSpPr>
          <p:nvPr>
            <p:ph type="sldNum" sz="quarter" idx="5"/>
          </p:nvPr>
        </p:nvSpPr>
        <p:spPr/>
        <p:txBody>
          <a:bodyPr/>
          <a:lstStyle/>
          <a:p>
            <a:fld id="{5F62627A-B82F-40BA-9DD6-8AFF89FBC5CD}" type="slidenum">
              <a:rPr lang="en-US" smtClean="0"/>
              <a:t>12</a:t>
            </a:fld>
            <a:endParaRPr lang="en-US"/>
          </a:p>
        </p:txBody>
      </p:sp>
    </p:spTree>
    <p:extLst>
      <p:ext uri="{BB962C8B-B14F-4D97-AF65-F5344CB8AC3E}">
        <p14:creationId xmlns:p14="http://schemas.microsoft.com/office/powerpoint/2010/main" val="3731774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looked at how many participants were engaged in each paper. The median number of people with disabilities or older adults per paper was 13, which though smaller, is close to the overall HCI median of 15-16 participants per paper, as Koeman reports. However, specific populations had considerably different medians such as deaf of hard of hearing people at 28 participants per paper and people with autism at 9 participants per paper.</a:t>
            </a:r>
          </a:p>
        </p:txBody>
      </p:sp>
      <p:sp>
        <p:nvSpPr>
          <p:cNvPr id="4" name="Slide Number Placeholder 3"/>
          <p:cNvSpPr>
            <a:spLocks noGrp="1"/>
          </p:cNvSpPr>
          <p:nvPr>
            <p:ph type="sldNum" sz="quarter" idx="5"/>
          </p:nvPr>
        </p:nvSpPr>
        <p:spPr/>
        <p:txBody>
          <a:bodyPr/>
          <a:lstStyle/>
          <a:p>
            <a:fld id="{5F62627A-B82F-40BA-9DD6-8AFF89FBC5CD}" type="slidenum">
              <a:rPr lang="en-US" smtClean="0"/>
              <a:t>13</a:t>
            </a:fld>
            <a:endParaRPr lang="en-US"/>
          </a:p>
        </p:txBody>
      </p:sp>
    </p:spTree>
    <p:extLst>
      <p:ext uri="{BB962C8B-B14F-4D97-AF65-F5344CB8AC3E}">
        <p14:creationId xmlns:p14="http://schemas.microsoft.com/office/powerpoint/2010/main" val="546312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reflect on these results, we saw use of relatively small sample sizes for several groups. But, surprisingly we saw little use of methods tailored for smaller sample sizes like case studies or single-subject experiments. Therefore, we ask the community and reviewers to consider whether broader human-computer interaction norms are appropriate for an accessibility paper given the community of focus, method used, and contribution made.</a:t>
            </a:r>
          </a:p>
        </p:txBody>
      </p:sp>
      <p:sp>
        <p:nvSpPr>
          <p:cNvPr id="4" name="Slide Number Placeholder 3"/>
          <p:cNvSpPr>
            <a:spLocks noGrp="1"/>
          </p:cNvSpPr>
          <p:nvPr>
            <p:ph type="sldNum" sz="quarter" idx="5"/>
          </p:nvPr>
        </p:nvSpPr>
        <p:spPr/>
        <p:txBody>
          <a:bodyPr/>
          <a:lstStyle/>
          <a:p>
            <a:fld id="{5F62627A-B82F-40BA-9DD6-8AFF89FBC5CD}" type="slidenum">
              <a:rPr lang="en-US" smtClean="0"/>
              <a:t>14</a:t>
            </a:fld>
            <a:endParaRPr lang="en-US"/>
          </a:p>
        </p:txBody>
      </p:sp>
    </p:spTree>
    <p:extLst>
      <p:ext uri="{BB962C8B-B14F-4D97-AF65-F5344CB8AC3E}">
        <p14:creationId xmlns:p14="http://schemas.microsoft.com/office/powerpoint/2010/main" val="866067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 accessibility research is growing! Now more than ever is an important time to reflect on the norms and trends in our research community to ensure that they are effective both in creating high quality research and reaffirming the rights and comfort of the people our research aims to serve.</a:t>
            </a:r>
          </a:p>
          <a:p>
            <a:endParaRPr lang="en-US" dirty="0"/>
          </a:p>
          <a:p>
            <a:r>
              <a:rPr lang="en-US" dirty="0"/>
              <a:t>We hope that this work spurs these reflections and discussions within the community and serves as a guide to help onboard newcomers to the community</a:t>
            </a:r>
          </a:p>
        </p:txBody>
      </p:sp>
      <p:sp>
        <p:nvSpPr>
          <p:cNvPr id="4" name="Slide Number Placeholder 3"/>
          <p:cNvSpPr>
            <a:spLocks noGrp="1"/>
          </p:cNvSpPr>
          <p:nvPr>
            <p:ph type="sldNum" sz="quarter" idx="5"/>
          </p:nvPr>
        </p:nvSpPr>
        <p:spPr/>
        <p:txBody>
          <a:bodyPr/>
          <a:lstStyle/>
          <a:p>
            <a:fld id="{5F62627A-B82F-40BA-9DD6-8AFF89FBC5CD}" type="slidenum">
              <a:rPr lang="en-US" smtClean="0"/>
              <a:t>15</a:t>
            </a:fld>
            <a:endParaRPr lang="en-US"/>
          </a:p>
        </p:txBody>
      </p:sp>
    </p:spTree>
    <p:extLst>
      <p:ext uri="{BB962C8B-B14F-4D97-AF65-F5344CB8AC3E}">
        <p14:creationId xmlns:p14="http://schemas.microsoft.com/office/powerpoint/2010/main" val="2354920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learn more, please visit us for our late breaking work presentation by Dr. Lucy Lu Wang: “a bibliometric analysis of citation diversity in accessibility and HCI research”</a:t>
            </a:r>
          </a:p>
        </p:txBody>
      </p:sp>
      <p:sp>
        <p:nvSpPr>
          <p:cNvPr id="4" name="Slide Number Placeholder 3"/>
          <p:cNvSpPr>
            <a:spLocks noGrp="1"/>
          </p:cNvSpPr>
          <p:nvPr>
            <p:ph type="sldNum" sz="quarter" idx="5"/>
          </p:nvPr>
        </p:nvSpPr>
        <p:spPr/>
        <p:txBody>
          <a:bodyPr/>
          <a:lstStyle/>
          <a:p>
            <a:fld id="{5F62627A-B82F-40BA-9DD6-8AFF89FBC5CD}" type="slidenum">
              <a:rPr lang="en-US" smtClean="0"/>
              <a:t>16</a:t>
            </a:fld>
            <a:endParaRPr lang="en-US"/>
          </a:p>
        </p:txBody>
      </p:sp>
    </p:spTree>
    <p:extLst>
      <p:ext uri="{BB962C8B-B14F-4D97-AF65-F5344CB8AC3E}">
        <p14:creationId xmlns:p14="http://schemas.microsoft.com/office/powerpoint/2010/main" val="2439749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dataset, qualitative codes, and data analysis scripts are open source on </a:t>
            </a:r>
            <a:r>
              <a:rPr lang="en-US" dirty="0" err="1"/>
              <a:t>github</a:t>
            </a:r>
            <a:endParaRPr lang="en-US" sz="12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fld id="{5F62627A-B82F-40BA-9DD6-8AFF89FBC5CD}" type="slidenum">
              <a:rPr lang="en-US" smtClean="0"/>
              <a:t>17</a:t>
            </a:fld>
            <a:endParaRPr lang="en-US"/>
          </a:p>
        </p:txBody>
      </p:sp>
    </p:spTree>
    <p:extLst>
      <p:ext uri="{BB962C8B-B14F-4D97-AF65-F5344CB8AC3E}">
        <p14:creationId xmlns:p14="http://schemas.microsoft.com/office/powerpoint/2010/main" val="3314182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would like to thank my fabulous collaborators Emma McDonnell, Dhruv Jain, Dr. Lucy Lu Wang, Dr. Jon Froehlich, and Dr. Leah </a:t>
            </a:r>
            <a:r>
              <a:rPr lang="en-US" dirty="0" err="1"/>
              <a:t>Findlater</a:t>
            </a:r>
            <a:r>
              <a:rPr lang="en-US" dirty="0"/>
              <a:t>, as well as our funding agencies. Thank you.</a:t>
            </a:r>
          </a:p>
        </p:txBody>
      </p:sp>
      <p:sp>
        <p:nvSpPr>
          <p:cNvPr id="4" name="Slide Number Placeholder 3"/>
          <p:cNvSpPr>
            <a:spLocks noGrp="1"/>
          </p:cNvSpPr>
          <p:nvPr>
            <p:ph type="sldNum" sz="quarter" idx="5"/>
          </p:nvPr>
        </p:nvSpPr>
        <p:spPr/>
        <p:txBody>
          <a:bodyPr/>
          <a:lstStyle/>
          <a:p>
            <a:fld id="{5F62627A-B82F-40BA-9DD6-8AFF89FBC5CD}" type="slidenum">
              <a:rPr lang="en-US" smtClean="0"/>
              <a:t>18</a:t>
            </a:fld>
            <a:endParaRPr lang="en-US"/>
          </a:p>
        </p:txBody>
      </p:sp>
    </p:spTree>
    <p:extLst>
      <p:ext uri="{BB962C8B-B14F-4D97-AF65-F5344CB8AC3E}">
        <p14:creationId xmlns:p14="http://schemas.microsoft.com/office/powerpoint/2010/main" val="224939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accessibility research is growing. It was the second most used keyword in CHI 2019</a:t>
            </a:r>
          </a:p>
          <a:p>
            <a:endParaRPr lang="en-US" dirty="0"/>
          </a:p>
        </p:txBody>
      </p:sp>
      <p:sp>
        <p:nvSpPr>
          <p:cNvPr id="4" name="Slide Number Placeholder 3"/>
          <p:cNvSpPr>
            <a:spLocks noGrp="1"/>
          </p:cNvSpPr>
          <p:nvPr>
            <p:ph type="sldNum" sz="quarter" idx="5"/>
          </p:nvPr>
        </p:nvSpPr>
        <p:spPr/>
        <p:txBody>
          <a:bodyPr/>
          <a:lstStyle/>
          <a:p>
            <a:fld id="{5F62627A-B82F-40BA-9DD6-8AFF89FBC5CD}" type="slidenum">
              <a:rPr lang="en-US" smtClean="0"/>
              <a:t>2</a:t>
            </a:fld>
            <a:endParaRPr lang="en-US"/>
          </a:p>
        </p:txBody>
      </p:sp>
    </p:spTree>
    <p:extLst>
      <p:ext uri="{BB962C8B-B14F-4D97-AF65-F5344CB8AC3E}">
        <p14:creationId xmlns:p14="http://schemas.microsoft.com/office/powerpoint/2010/main" val="703964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accessibility research, technology, and approaches to working with people with disabilities have changed dramatically since ASSETS was founded in 1994. In this year around 20 accessibility papers were published. More recently, about 95 accessibility papers were published across CHI and ASSETS in 2019. In such a period of growth, it’s important to identify and reflect upon prevailing research norms and trends</a:t>
            </a:r>
          </a:p>
        </p:txBody>
      </p:sp>
      <p:sp>
        <p:nvSpPr>
          <p:cNvPr id="4" name="Slide Number Placeholder 3"/>
          <p:cNvSpPr>
            <a:spLocks noGrp="1"/>
          </p:cNvSpPr>
          <p:nvPr>
            <p:ph type="sldNum" sz="quarter" idx="5"/>
          </p:nvPr>
        </p:nvSpPr>
        <p:spPr/>
        <p:txBody>
          <a:bodyPr/>
          <a:lstStyle/>
          <a:p>
            <a:fld id="{5F62627A-B82F-40BA-9DD6-8AFF89FBC5CD}" type="slidenum">
              <a:rPr lang="en-US" smtClean="0"/>
              <a:t>3</a:t>
            </a:fld>
            <a:endParaRPr lang="en-US"/>
          </a:p>
        </p:txBody>
      </p:sp>
    </p:spTree>
    <p:extLst>
      <p:ext uri="{BB962C8B-B14F-4D97-AF65-F5344CB8AC3E}">
        <p14:creationId xmlns:p14="http://schemas.microsoft.com/office/powerpoint/2010/main" val="385779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Therefore, we chose to Perform a large-scale literature review to answer questions such as</a:t>
            </a:r>
          </a:p>
          <a:p>
            <a:r>
              <a:rPr lang="en-US" dirty="0"/>
              <a:t>What communities are studied?</a:t>
            </a:r>
          </a:p>
          <a:p>
            <a:r>
              <a:rPr lang="en-US" dirty="0"/>
              <a:t>What research methods are used?</a:t>
            </a:r>
          </a:p>
          <a:p>
            <a:r>
              <a:rPr lang="en-US" dirty="0"/>
              <a:t>What issues are addressed?</a:t>
            </a:r>
          </a:p>
          <a:p>
            <a:endParaRPr lang="en-US" dirty="0"/>
          </a:p>
          <a:p>
            <a:r>
              <a:rPr lang="en-US" dirty="0"/>
              <a:t>In accessibility research</a:t>
            </a:r>
          </a:p>
        </p:txBody>
      </p:sp>
      <p:sp>
        <p:nvSpPr>
          <p:cNvPr id="4" name="Slide Number Placeholder 3"/>
          <p:cNvSpPr>
            <a:spLocks noGrp="1"/>
          </p:cNvSpPr>
          <p:nvPr>
            <p:ph type="sldNum" sz="quarter" idx="5"/>
          </p:nvPr>
        </p:nvSpPr>
        <p:spPr/>
        <p:txBody>
          <a:bodyPr/>
          <a:lstStyle/>
          <a:p>
            <a:fld id="{5F62627A-B82F-40BA-9DD6-8AFF89FBC5CD}" type="slidenum">
              <a:rPr lang="en-US" smtClean="0"/>
              <a:t>4</a:t>
            </a:fld>
            <a:endParaRPr lang="en-US"/>
          </a:p>
        </p:txBody>
      </p:sp>
    </p:spTree>
    <p:extLst>
      <p:ext uri="{BB962C8B-B14F-4D97-AF65-F5344CB8AC3E}">
        <p14:creationId xmlns:p14="http://schemas.microsoft.com/office/powerpoint/2010/main" val="1108426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gathered a dataset composed of all ASSETS papers and CHI papers that use one of the key terms “disability”, “accessibility”, “impair”, or  “assistive technology in the abstract, title, or author keywords.</a:t>
            </a:r>
          </a:p>
        </p:txBody>
      </p:sp>
      <p:sp>
        <p:nvSpPr>
          <p:cNvPr id="4" name="Slide Number Placeholder 3"/>
          <p:cNvSpPr>
            <a:spLocks noGrp="1"/>
          </p:cNvSpPr>
          <p:nvPr>
            <p:ph type="sldNum" sz="quarter" idx="5"/>
          </p:nvPr>
        </p:nvSpPr>
        <p:spPr/>
        <p:txBody>
          <a:bodyPr/>
          <a:lstStyle/>
          <a:p>
            <a:fld id="{5F62627A-B82F-40BA-9DD6-8AFF89FBC5CD}" type="slidenum">
              <a:rPr lang="en-US" smtClean="0"/>
              <a:t>5</a:t>
            </a:fld>
            <a:endParaRPr lang="en-US"/>
          </a:p>
        </p:txBody>
      </p:sp>
    </p:spTree>
    <p:extLst>
      <p:ext uri="{BB962C8B-B14F-4D97-AF65-F5344CB8AC3E}">
        <p14:creationId xmlns:p14="http://schemas.microsoft.com/office/powerpoint/2010/main" val="2564891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cs typeface="Segoe UI Light" panose="020B0502040204020203" pitchFamily="34" charset="0"/>
              </a:rPr>
              <a:t>In total, we retrieved 215 CHI papers and 291 ASSETS paper for a dataset of 506 papers total.</a:t>
            </a:r>
            <a:endParaRPr lang="en-US" dirty="0"/>
          </a:p>
        </p:txBody>
      </p:sp>
      <p:sp>
        <p:nvSpPr>
          <p:cNvPr id="4" name="Slide Number Placeholder 3"/>
          <p:cNvSpPr>
            <a:spLocks noGrp="1"/>
          </p:cNvSpPr>
          <p:nvPr>
            <p:ph type="sldNum" sz="quarter" idx="5"/>
          </p:nvPr>
        </p:nvSpPr>
        <p:spPr/>
        <p:txBody>
          <a:bodyPr/>
          <a:lstStyle/>
          <a:p>
            <a:fld id="{5F62627A-B82F-40BA-9DD6-8AFF89FBC5CD}" type="slidenum">
              <a:rPr lang="en-US" smtClean="0"/>
              <a:t>6</a:t>
            </a:fld>
            <a:endParaRPr lang="en-US"/>
          </a:p>
        </p:txBody>
      </p:sp>
    </p:spTree>
    <p:extLst>
      <p:ext uri="{BB962C8B-B14F-4D97-AF65-F5344CB8AC3E}">
        <p14:creationId xmlns:p14="http://schemas.microsoft.com/office/powerpoint/2010/main" val="504639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performed thematic qualitative coding on the dataset which resulted in 10 themes</a:t>
            </a:r>
          </a:p>
        </p:txBody>
      </p:sp>
      <p:sp>
        <p:nvSpPr>
          <p:cNvPr id="4" name="Slide Number Placeholder 3"/>
          <p:cNvSpPr>
            <a:spLocks noGrp="1"/>
          </p:cNvSpPr>
          <p:nvPr>
            <p:ph type="sldNum" sz="quarter" idx="5"/>
          </p:nvPr>
        </p:nvSpPr>
        <p:spPr/>
        <p:txBody>
          <a:bodyPr/>
          <a:lstStyle/>
          <a:p>
            <a:fld id="{5F62627A-B82F-40BA-9DD6-8AFF89FBC5CD}" type="slidenum">
              <a:rPr lang="en-US" smtClean="0"/>
              <a:t>7</a:t>
            </a:fld>
            <a:endParaRPr lang="en-US"/>
          </a:p>
        </p:txBody>
      </p:sp>
    </p:spTree>
    <p:extLst>
      <p:ext uri="{BB962C8B-B14F-4D97-AF65-F5344CB8AC3E}">
        <p14:creationId xmlns:p14="http://schemas.microsoft.com/office/powerpoint/2010/main" val="1555714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of which we will go over today.</a:t>
            </a:r>
          </a:p>
        </p:txBody>
      </p:sp>
      <p:sp>
        <p:nvSpPr>
          <p:cNvPr id="4" name="Slide Number Placeholder 3"/>
          <p:cNvSpPr>
            <a:spLocks noGrp="1"/>
          </p:cNvSpPr>
          <p:nvPr>
            <p:ph type="sldNum" sz="quarter" idx="5"/>
          </p:nvPr>
        </p:nvSpPr>
        <p:spPr/>
        <p:txBody>
          <a:bodyPr/>
          <a:lstStyle/>
          <a:p>
            <a:fld id="{5F62627A-B82F-40BA-9DD6-8AFF89FBC5CD}" type="slidenum">
              <a:rPr lang="en-US" smtClean="0"/>
              <a:t>8</a:t>
            </a:fld>
            <a:endParaRPr lang="en-US"/>
          </a:p>
        </p:txBody>
      </p:sp>
    </p:spTree>
    <p:extLst>
      <p:ext uri="{BB962C8B-B14F-4D97-AF65-F5344CB8AC3E}">
        <p14:creationId xmlns:p14="http://schemas.microsoft.com/office/powerpoint/2010/main" val="332914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ensure our sample was complete, we manually examined all papers for false positives and sampled a random 200 papers to check for false negatives, of which there were only three. We also established an average IRR of .76 for qualitative codes, and manually and programmatically reviewed the fully coded dataset to ensure high quality data.</a:t>
            </a:r>
          </a:p>
        </p:txBody>
      </p:sp>
      <p:sp>
        <p:nvSpPr>
          <p:cNvPr id="4" name="Slide Number Placeholder 3"/>
          <p:cNvSpPr>
            <a:spLocks noGrp="1"/>
          </p:cNvSpPr>
          <p:nvPr>
            <p:ph type="sldNum" sz="quarter" idx="5"/>
          </p:nvPr>
        </p:nvSpPr>
        <p:spPr/>
        <p:txBody>
          <a:bodyPr/>
          <a:lstStyle/>
          <a:p>
            <a:fld id="{5F62627A-B82F-40BA-9DD6-8AFF89FBC5CD}" type="slidenum">
              <a:rPr lang="en-US" smtClean="0"/>
              <a:t>9</a:t>
            </a:fld>
            <a:endParaRPr lang="en-US"/>
          </a:p>
        </p:txBody>
      </p:sp>
    </p:spTree>
    <p:extLst>
      <p:ext uri="{BB962C8B-B14F-4D97-AF65-F5344CB8AC3E}">
        <p14:creationId xmlns:p14="http://schemas.microsoft.com/office/powerpoint/2010/main" val="3786097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latin typeface="Segoe UI Semilight" panose="020B0402040204020203" pitchFamily="34" charset="0"/>
                <a:cs typeface="Segoe UI Semilight" panose="020B0402040204020203" pitchFamily="34" charset="0"/>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D03CC652-FC64-4E08-B747-428C41269872}" type="datetime1">
              <a:rPr lang="en-US" smtClean="0"/>
              <a:t>5/10/2021</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r>
              <a:rPr lang="en-US"/>
              <a:t>Intro - Dataset Curation - Data Analysis - Results - Conclusions</a:t>
            </a:r>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F8BB41EA-8B84-4F8F-B709-3B838C2B7AE3}" type="slidenum">
              <a:rPr lang="en-US" smtClean="0"/>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B3464F55-DC94-4FAB-B714-2F2D30B4D031}"/>
              </a:ext>
            </a:extLst>
          </p:cNvPr>
          <p:cNvSpPr/>
          <p:nvPr userDrawn="1"/>
        </p:nvSpPr>
        <p:spPr>
          <a:xfrm>
            <a:off x="11292840" y="3587"/>
            <a:ext cx="914400" cy="68580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F4A8D98-F8B5-478F-8A65-A88505EF526C}"/>
              </a:ext>
            </a:extLst>
          </p:cNvPr>
          <p:cNvCxnSpPr>
            <a:cxnSpLocks/>
          </p:cNvCxnSpPr>
          <p:nvPr userDrawn="1"/>
        </p:nvCxnSpPr>
        <p:spPr>
          <a:xfrm>
            <a:off x="1261872" y="4782353"/>
            <a:ext cx="108127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6006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A67D89-9E6A-4324-9FE4-46395F57EE38}" type="datetime1">
              <a:rPr lang="en-US" smtClean="0"/>
              <a:t>5/10/2021</a:t>
            </a:fld>
            <a:endParaRPr lang="en-US"/>
          </a:p>
        </p:txBody>
      </p:sp>
      <p:sp>
        <p:nvSpPr>
          <p:cNvPr id="5" name="Footer Placeholder 4"/>
          <p:cNvSpPr>
            <a:spLocks noGrp="1"/>
          </p:cNvSpPr>
          <p:nvPr>
            <p:ph type="ftr" sz="quarter" idx="11"/>
          </p:nvPr>
        </p:nvSpPr>
        <p:spPr/>
        <p:txBody>
          <a:bodyPr/>
          <a:lstStyle/>
          <a:p>
            <a:r>
              <a:rPr lang="en-US"/>
              <a:t>Intro - Dataset Curation - Data Analysis - Results - Conclusions</a:t>
            </a:r>
          </a:p>
        </p:txBody>
      </p:sp>
      <p:sp>
        <p:nvSpPr>
          <p:cNvPr id="6" name="Slide Number Placeholder 5"/>
          <p:cNvSpPr>
            <a:spLocks noGrp="1"/>
          </p:cNvSpPr>
          <p:nvPr>
            <p:ph type="sldNum" sz="quarter" idx="12"/>
          </p:nvPr>
        </p:nvSpPr>
        <p:spPr/>
        <p:txBody>
          <a:bodyPr/>
          <a:lstStyle/>
          <a:p>
            <a:fld id="{F8BB41EA-8B84-4F8F-B709-3B838C2B7AE3}" type="slidenum">
              <a:rPr lang="en-US" smtClean="0"/>
              <a:t>‹#›</a:t>
            </a:fld>
            <a:endParaRPr lang="en-US"/>
          </a:p>
        </p:txBody>
      </p:sp>
    </p:spTree>
    <p:extLst>
      <p:ext uri="{BB962C8B-B14F-4D97-AF65-F5344CB8AC3E}">
        <p14:creationId xmlns:p14="http://schemas.microsoft.com/office/powerpoint/2010/main" val="373456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E79CF2-02D3-4C73-9C1C-624377D35150}" type="datetime1">
              <a:rPr lang="en-US" smtClean="0"/>
              <a:t>5/10/2021</a:t>
            </a:fld>
            <a:endParaRPr lang="en-US"/>
          </a:p>
        </p:txBody>
      </p:sp>
      <p:sp>
        <p:nvSpPr>
          <p:cNvPr id="5" name="Footer Placeholder 4"/>
          <p:cNvSpPr>
            <a:spLocks noGrp="1"/>
          </p:cNvSpPr>
          <p:nvPr>
            <p:ph type="ftr" sz="quarter" idx="11"/>
          </p:nvPr>
        </p:nvSpPr>
        <p:spPr/>
        <p:txBody>
          <a:bodyPr/>
          <a:lstStyle/>
          <a:p>
            <a:r>
              <a:rPr lang="en-US"/>
              <a:t>Intro - Dataset Curation - Data Analysis - Results - Conclusions</a:t>
            </a:r>
          </a:p>
        </p:txBody>
      </p:sp>
      <p:sp>
        <p:nvSpPr>
          <p:cNvPr id="6" name="Slide Number Placeholder 5"/>
          <p:cNvSpPr>
            <a:spLocks noGrp="1"/>
          </p:cNvSpPr>
          <p:nvPr>
            <p:ph type="sldNum" sz="quarter" idx="12"/>
          </p:nvPr>
        </p:nvSpPr>
        <p:spPr/>
        <p:txBody>
          <a:bodyPr/>
          <a:lstStyle/>
          <a:p>
            <a:fld id="{F8BB41EA-8B84-4F8F-B709-3B838C2B7AE3}" type="slidenum">
              <a:rPr lang="en-US" smtClean="0"/>
              <a:t>‹#›</a:t>
            </a:fld>
            <a:endParaRPr lang="en-US"/>
          </a:p>
        </p:txBody>
      </p:sp>
    </p:spTree>
    <p:extLst>
      <p:ext uri="{BB962C8B-B14F-4D97-AF65-F5344CB8AC3E}">
        <p14:creationId xmlns:p14="http://schemas.microsoft.com/office/powerpoint/2010/main" val="2383084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4BBF63-FD7B-45D5-AD13-E6EFCB653F0B}"/>
              </a:ext>
            </a:extLst>
          </p:cNvPr>
          <p:cNvSpPr/>
          <p:nvPr userDrawn="1"/>
        </p:nvSpPr>
        <p:spPr>
          <a:xfrm>
            <a:off x="11277600" y="0"/>
            <a:ext cx="9144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697" y="294294"/>
            <a:ext cx="9692640" cy="839984"/>
          </a:xfrm>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1261872" y="1397876"/>
            <a:ext cx="8595360" cy="4782261"/>
          </a:xfrm>
        </p:spPr>
        <p:txBody>
          <a:bodyPr/>
          <a:lstStyle>
            <a:lvl1pPr>
              <a:buClr>
                <a:schemeClr val="accent5"/>
              </a:buClr>
              <a:defRPr sz="3200">
                <a:latin typeface="Segoe UI Light" panose="020B0502040204020203" pitchFamily="34" charset="0"/>
                <a:cs typeface="Segoe UI Light" panose="020B0502040204020203" pitchFamily="34" charset="0"/>
              </a:defRPr>
            </a:lvl1pPr>
            <a:lvl2pPr>
              <a:buClr>
                <a:schemeClr val="accent5"/>
              </a:buClr>
              <a:defRPr sz="2400">
                <a:latin typeface="Segoe UI Light" panose="020B0502040204020203" pitchFamily="34" charset="0"/>
                <a:cs typeface="Segoe UI Light" panose="020B0502040204020203" pitchFamily="34" charset="0"/>
              </a:defRPr>
            </a:lvl2pPr>
            <a:lvl3pPr>
              <a:buClr>
                <a:schemeClr val="accent5"/>
              </a:buClr>
              <a:defRPr sz="1800">
                <a:latin typeface="Segoe UI Light" panose="020B0502040204020203" pitchFamily="34" charset="0"/>
                <a:cs typeface="Segoe UI Light" panose="020B0502040204020203" pitchFamily="34" charset="0"/>
              </a:defRPr>
            </a:lvl3pPr>
            <a:lvl4pPr>
              <a:buClr>
                <a:schemeClr val="accent5"/>
              </a:buClr>
              <a:defRPr sz="1800">
                <a:latin typeface="Segoe UI Light" panose="020B0502040204020203" pitchFamily="34" charset="0"/>
                <a:cs typeface="Segoe UI Light" panose="020B0502040204020203" pitchFamily="34" charset="0"/>
              </a:defRPr>
            </a:lvl4pPr>
            <a:lvl5pPr>
              <a:buClr>
                <a:schemeClr val="accent5"/>
              </a:buClr>
              <a:defRPr sz="1800">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tx1">
                    <a:lumMod val="95000"/>
                  </a:schemeClr>
                </a:solidFill>
                <a:latin typeface="Segoe UI Semibold" panose="020B0702040204020203" pitchFamily="34" charset="0"/>
                <a:cs typeface="Segoe UI Semibold" panose="020B0702040204020203" pitchFamily="34" charset="0"/>
              </a:defRPr>
            </a:lvl1pPr>
          </a:lstStyle>
          <a:p>
            <a:fld id="{F8BB41EA-8B84-4F8F-B709-3B838C2B7AE3}" type="slidenum">
              <a:rPr lang="en-US" smtClean="0"/>
              <a:pPr/>
              <a:t>‹#›</a:t>
            </a:fld>
            <a:endParaRPr lang="en-US" dirty="0"/>
          </a:p>
        </p:txBody>
      </p:sp>
      <p:cxnSp>
        <p:nvCxnSpPr>
          <p:cNvPr id="8" name="Straight Connector 7">
            <a:extLst>
              <a:ext uri="{FF2B5EF4-FFF2-40B4-BE49-F238E27FC236}">
                <a16:creationId xmlns:a16="http://schemas.microsoft.com/office/drawing/2014/main" id="{25853237-8871-4ECA-B5B2-0701F6485661}"/>
              </a:ext>
            </a:extLst>
          </p:cNvPr>
          <p:cNvCxnSpPr>
            <a:cxnSpLocks/>
          </p:cNvCxnSpPr>
          <p:nvPr userDrawn="1"/>
        </p:nvCxnSpPr>
        <p:spPr>
          <a:xfrm>
            <a:off x="623697" y="1134278"/>
            <a:ext cx="108127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37759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DFCB281-893F-480F-A41E-14D385A8CA3C}"/>
              </a:ext>
            </a:extLst>
          </p:cNvPr>
          <p:cNvSpPr/>
          <p:nvPr userDrawn="1"/>
        </p:nvSpPr>
        <p:spPr>
          <a:xfrm>
            <a:off x="11277600" y="0"/>
            <a:ext cx="9144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75000"/>
                  </a:schemeClr>
                </a:solidFill>
                <a:latin typeface="Segoe UI Semilight" panose="020B0402040204020203" pitchFamily="34" charset="0"/>
                <a:cs typeface="Segoe UI Semilight" panose="020B040204020402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Slide Number Placeholder 5">
            <a:extLst>
              <a:ext uri="{FF2B5EF4-FFF2-40B4-BE49-F238E27FC236}">
                <a16:creationId xmlns:a16="http://schemas.microsoft.com/office/drawing/2014/main" id="{8A49B483-BBE9-45CC-B9B3-05B3135BB22B}"/>
              </a:ext>
            </a:extLst>
          </p:cNvPr>
          <p:cNvSpPr>
            <a:spLocks noGrp="1"/>
          </p:cNvSpPr>
          <p:nvPr>
            <p:ph type="sldNum" sz="quarter" idx="12"/>
          </p:nvPr>
        </p:nvSpPr>
        <p:spPr>
          <a:xfrm>
            <a:off x="11292840" y="6172200"/>
            <a:ext cx="914400" cy="593725"/>
          </a:xfrm>
        </p:spPr>
        <p:txBody>
          <a:bodyPr/>
          <a:lstStyle>
            <a:lvl1pPr>
              <a:defRPr>
                <a:solidFill>
                  <a:schemeClr val="tx1">
                    <a:lumMod val="95000"/>
                  </a:schemeClr>
                </a:solidFill>
                <a:latin typeface="Segoe UI Semibold" panose="020B0702040204020203" pitchFamily="34" charset="0"/>
                <a:cs typeface="Segoe UI Semibold" panose="020B0702040204020203" pitchFamily="34" charset="0"/>
              </a:defRPr>
            </a:lvl1pPr>
          </a:lstStyle>
          <a:p>
            <a:fld id="{F8BB41EA-8B84-4F8F-B709-3B838C2B7AE3}" type="slidenum">
              <a:rPr lang="en-US" smtClean="0"/>
              <a:pPr/>
              <a:t>‹#›</a:t>
            </a:fld>
            <a:endParaRPr lang="en-US" dirty="0"/>
          </a:p>
        </p:txBody>
      </p:sp>
      <p:cxnSp>
        <p:nvCxnSpPr>
          <p:cNvPr id="11" name="Straight Connector 10">
            <a:extLst>
              <a:ext uri="{FF2B5EF4-FFF2-40B4-BE49-F238E27FC236}">
                <a16:creationId xmlns:a16="http://schemas.microsoft.com/office/drawing/2014/main" id="{DF7C122E-285D-4333-8603-9436059F7C47}"/>
              </a:ext>
            </a:extLst>
          </p:cNvPr>
          <p:cNvCxnSpPr>
            <a:cxnSpLocks/>
          </p:cNvCxnSpPr>
          <p:nvPr userDrawn="1"/>
        </p:nvCxnSpPr>
        <p:spPr>
          <a:xfrm>
            <a:off x="1261872" y="4791878"/>
            <a:ext cx="108127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96176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42E681-FA25-42AA-A937-61C0557BDF49}"/>
              </a:ext>
            </a:extLst>
          </p:cNvPr>
          <p:cNvSpPr/>
          <p:nvPr userDrawn="1"/>
        </p:nvSpPr>
        <p:spPr>
          <a:xfrm>
            <a:off x="11292840" y="0"/>
            <a:ext cx="914400" cy="68580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732ADB-9A77-418F-B413-A8B3178F42E0}" type="datetime1">
              <a:rPr lang="en-US" smtClean="0"/>
              <a:t>5/10/2021</a:t>
            </a:fld>
            <a:endParaRPr lang="en-US"/>
          </a:p>
        </p:txBody>
      </p:sp>
      <p:sp>
        <p:nvSpPr>
          <p:cNvPr id="6" name="Footer Placeholder 5"/>
          <p:cNvSpPr>
            <a:spLocks noGrp="1"/>
          </p:cNvSpPr>
          <p:nvPr>
            <p:ph type="ftr" sz="quarter" idx="11"/>
          </p:nvPr>
        </p:nvSpPr>
        <p:spPr/>
        <p:txBody>
          <a:bodyPr/>
          <a:lstStyle/>
          <a:p>
            <a:r>
              <a:rPr lang="en-US"/>
              <a:t>Intro - Dataset Curation - Data Analysis - Results - Conclusions</a:t>
            </a:r>
          </a:p>
        </p:txBody>
      </p:sp>
      <p:sp>
        <p:nvSpPr>
          <p:cNvPr id="7" name="Slide Number Placeholder 6"/>
          <p:cNvSpPr>
            <a:spLocks noGrp="1"/>
          </p:cNvSpPr>
          <p:nvPr>
            <p:ph type="sldNum" sz="quarter" idx="12"/>
          </p:nvPr>
        </p:nvSpPr>
        <p:spPr/>
        <p:txBody>
          <a:bodyPr/>
          <a:lstStyle/>
          <a:p>
            <a:fld id="{F8BB41EA-8B84-4F8F-B709-3B838C2B7AE3}" type="slidenum">
              <a:rPr lang="en-US" smtClean="0"/>
              <a:t>‹#›</a:t>
            </a:fld>
            <a:endParaRPr lang="en-US"/>
          </a:p>
        </p:txBody>
      </p:sp>
    </p:spTree>
    <p:extLst>
      <p:ext uri="{BB962C8B-B14F-4D97-AF65-F5344CB8AC3E}">
        <p14:creationId xmlns:p14="http://schemas.microsoft.com/office/powerpoint/2010/main" val="2860694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36600C-418B-43D1-B8EB-0D8B932DBD22}" type="datetime1">
              <a:rPr lang="en-US" smtClean="0"/>
              <a:t>5/10/2021</a:t>
            </a:fld>
            <a:endParaRPr lang="en-US"/>
          </a:p>
        </p:txBody>
      </p:sp>
      <p:sp>
        <p:nvSpPr>
          <p:cNvPr id="8" name="Footer Placeholder 7"/>
          <p:cNvSpPr>
            <a:spLocks noGrp="1"/>
          </p:cNvSpPr>
          <p:nvPr>
            <p:ph type="ftr" sz="quarter" idx="11"/>
          </p:nvPr>
        </p:nvSpPr>
        <p:spPr/>
        <p:txBody>
          <a:bodyPr/>
          <a:lstStyle/>
          <a:p>
            <a:r>
              <a:rPr lang="en-US"/>
              <a:t>Intro - Dataset Curation - Data Analysis - Results - Conclusions</a:t>
            </a:r>
          </a:p>
        </p:txBody>
      </p:sp>
      <p:sp>
        <p:nvSpPr>
          <p:cNvPr id="9" name="Slide Number Placeholder 8"/>
          <p:cNvSpPr>
            <a:spLocks noGrp="1"/>
          </p:cNvSpPr>
          <p:nvPr>
            <p:ph type="sldNum" sz="quarter" idx="12"/>
          </p:nvPr>
        </p:nvSpPr>
        <p:spPr/>
        <p:txBody>
          <a:bodyPr/>
          <a:lstStyle/>
          <a:p>
            <a:fld id="{F8BB41EA-8B84-4F8F-B709-3B838C2B7AE3}" type="slidenum">
              <a:rPr lang="en-US" smtClean="0"/>
              <a:t>‹#›</a:t>
            </a:fld>
            <a:endParaRPr lang="en-US"/>
          </a:p>
        </p:txBody>
      </p:sp>
    </p:spTree>
    <p:extLst>
      <p:ext uri="{BB962C8B-B14F-4D97-AF65-F5344CB8AC3E}">
        <p14:creationId xmlns:p14="http://schemas.microsoft.com/office/powerpoint/2010/main" val="3321620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8AB028-65E7-4001-9727-E49C20FA3D32}" type="datetime1">
              <a:rPr lang="en-US" smtClean="0"/>
              <a:t>5/10/2021</a:t>
            </a:fld>
            <a:endParaRPr lang="en-US"/>
          </a:p>
        </p:txBody>
      </p:sp>
      <p:sp>
        <p:nvSpPr>
          <p:cNvPr id="4" name="Footer Placeholder 3"/>
          <p:cNvSpPr>
            <a:spLocks noGrp="1"/>
          </p:cNvSpPr>
          <p:nvPr>
            <p:ph type="ftr" sz="quarter" idx="11"/>
          </p:nvPr>
        </p:nvSpPr>
        <p:spPr/>
        <p:txBody>
          <a:bodyPr/>
          <a:lstStyle/>
          <a:p>
            <a:r>
              <a:rPr lang="en-US"/>
              <a:t>Intro - Dataset Curation - Data Analysis - Results - Conclusions</a:t>
            </a:r>
          </a:p>
        </p:txBody>
      </p:sp>
      <p:sp>
        <p:nvSpPr>
          <p:cNvPr id="5" name="Slide Number Placeholder 4"/>
          <p:cNvSpPr>
            <a:spLocks noGrp="1"/>
          </p:cNvSpPr>
          <p:nvPr>
            <p:ph type="sldNum" sz="quarter" idx="12"/>
          </p:nvPr>
        </p:nvSpPr>
        <p:spPr/>
        <p:txBody>
          <a:bodyPr/>
          <a:lstStyle/>
          <a:p>
            <a:fld id="{F8BB41EA-8B84-4F8F-B709-3B838C2B7AE3}" type="slidenum">
              <a:rPr lang="en-US" smtClean="0"/>
              <a:t>‹#›</a:t>
            </a:fld>
            <a:endParaRPr lang="en-US"/>
          </a:p>
        </p:txBody>
      </p:sp>
    </p:spTree>
    <p:extLst>
      <p:ext uri="{BB962C8B-B14F-4D97-AF65-F5344CB8AC3E}">
        <p14:creationId xmlns:p14="http://schemas.microsoft.com/office/powerpoint/2010/main" val="3731306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A98D-1E99-437F-899A-E3A2C6AD4157}" type="datetime1">
              <a:rPr lang="en-US" smtClean="0"/>
              <a:t>5/10/2021</a:t>
            </a:fld>
            <a:endParaRPr lang="en-US"/>
          </a:p>
        </p:txBody>
      </p:sp>
      <p:sp>
        <p:nvSpPr>
          <p:cNvPr id="3" name="Footer Placeholder 2"/>
          <p:cNvSpPr>
            <a:spLocks noGrp="1"/>
          </p:cNvSpPr>
          <p:nvPr>
            <p:ph type="ftr" sz="quarter" idx="11"/>
          </p:nvPr>
        </p:nvSpPr>
        <p:spPr/>
        <p:txBody>
          <a:bodyPr/>
          <a:lstStyle/>
          <a:p>
            <a:r>
              <a:rPr lang="en-US"/>
              <a:t>Intro - Dataset Curation - Data Analysis - Results - Conclusions</a:t>
            </a:r>
          </a:p>
        </p:txBody>
      </p:sp>
      <p:sp>
        <p:nvSpPr>
          <p:cNvPr id="4" name="Slide Number Placeholder 3"/>
          <p:cNvSpPr>
            <a:spLocks noGrp="1"/>
          </p:cNvSpPr>
          <p:nvPr>
            <p:ph type="sldNum" sz="quarter" idx="12"/>
          </p:nvPr>
        </p:nvSpPr>
        <p:spPr/>
        <p:txBody>
          <a:bodyPr/>
          <a:lstStyle/>
          <a:p>
            <a:fld id="{F8BB41EA-8B84-4F8F-B709-3B838C2B7AE3}" type="slidenum">
              <a:rPr lang="en-US" smtClean="0"/>
              <a:t>‹#›</a:t>
            </a:fld>
            <a:endParaRPr lang="en-US"/>
          </a:p>
        </p:txBody>
      </p:sp>
    </p:spTree>
    <p:extLst>
      <p:ext uri="{BB962C8B-B14F-4D97-AF65-F5344CB8AC3E}">
        <p14:creationId xmlns:p14="http://schemas.microsoft.com/office/powerpoint/2010/main" val="2240094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DFB564-4DD6-47D9-BFBD-F76D62E5BF47}" type="datetime1">
              <a:rPr lang="en-US" smtClean="0"/>
              <a:t>5/10/2021</a:t>
            </a:fld>
            <a:endParaRPr lang="en-US"/>
          </a:p>
        </p:txBody>
      </p:sp>
      <p:sp>
        <p:nvSpPr>
          <p:cNvPr id="6" name="Footer Placeholder 5"/>
          <p:cNvSpPr>
            <a:spLocks noGrp="1"/>
          </p:cNvSpPr>
          <p:nvPr>
            <p:ph type="ftr" sz="quarter" idx="11"/>
          </p:nvPr>
        </p:nvSpPr>
        <p:spPr/>
        <p:txBody>
          <a:bodyPr/>
          <a:lstStyle/>
          <a:p>
            <a:r>
              <a:rPr lang="en-US"/>
              <a:t>Intro - Dataset Curation - Data Analysis - Results - Conclusions</a:t>
            </a:r>
          </a:p>
        </p:txBody>
      </p:sp>
      <p:sp>
        <p:nvSpPr>
          <p:cNvPr id="7" name="Slide Number Placeholder 6"/>
          <p:cNvSpPr>
            <a:spLocks noGrp="1"/>
          </p:cNvSpPr>
          <p:nvPr>
            <p:ph type="sldNum" sz="quarter" idx="12"/>
          </p:nvPr>
        </p:nvSpPr>
        <p:spPr/>
        <p:txBody>
          <a:bodyPr/>
          <a:lstStyle/>
          <a:p>
            <a:fld id="{F8BB41EA-8B84-4F8F-B709-3B838C2B7AE3}" type="slidenum">
              <a:rPr lang="en-US" smtClean="0"/>
              <a:t>‹#›</a:t>
            </a:fld>
            <a:endParaRPr lang="en-US"/>
          </a:p>
        </p:txBody>
      </p:sp>
    </p:spTree>
    <p:extLst>
      <p:ext uri="{BB962C8B-B14F-4D97-AF65-F5344CB8AC3E}">
        <p14:creationId xmlns:p14="http://schemas.microsoft.com/office/powerpoint/2010/main" val="2010387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8164D7-CCF3-464C-9E75-93B026096816}" type="datetime1">
              <a:rPr lang="en-US" smtClean="0"/>
              <a:t>5/10/2021</a:t>
            </a:fld>
            <a:endParaRPr lang="en-US"/>
          </a:p>
        </p:txBody>
      </p:sp>
      <p:sp>
        <p:nvSpPr>
          <p:cNvPr id="6" name="Footer Placeholder 5"/>
          <p:cNvSpPr>
            <a:spLocks noGrp="1"/>
          </p:cNvSpPr>
          <p:nvPr>
            <p:ph type="ftr" sz="quarter" idx="11"/>
          </p:nvPr>
        </p:nvSpPr>
        <p:spPr/>
        <p:txBody>
          <a:bodyPr/>
          <a:lstStyle/>
          <a:p>
            <a:r>
              <a:rPr lang="en-US"/>
              <a:t>Intro - Dataset Curation - Data Analysis - Results - Conclusions</a:t>
            </a:r>
          </a:p>
        </p:txBody>
      </p:sp>
      <p:sp>
        <p:nvSpPr>
          <p:cNvPr id="7" name="Slide Number Placeholder 6"/>
          <p:cNvSpPr>
            <a:spLocks noGrp="1"/>
          </p:cNvSpPr>
          <p:nvPr>
            <p:ph type="sldNum" sz="quarter" idx="12"/>
          </p:nvPr>
        </p:nvSpPr>
        <p:spPr/>
        <p:txBody>
          <a:bodyPr/>
          <a:lstStyle/>
          <a:p>
            <a:fld id="{F8BB41EA-8B84-4F8F-B709-3B838C2B7AE3}" type="slidenum">
              <a:rPr lang="en-US" smtClean="0"/>
              <a:t>‹#›</a:t>
            </a:fld>
            <a:endParaRPr lang="en-US"/>
          </a:p>
        </p:txBody>
      </p:sp>
    </p:spTree>
    <p:extLst>
      <p:ext uri="{BB962C8B-B14F-4D97-AF65-F5344CB8AC3E}">
        <p14:creationId xmlns:p14="http://schemas.microsoft.com/office/powerpoint/2010/main" val="2311179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382DCC7A-ED7C-42EC-B88E-A13F8B988EF3}"/>
              </a:ext>
            </a:extLst>
          </p:cNvPr>
          <p:cNvSpPr/>
          <p:nvPr userDrawn="1"/>
        </p:nvSpPr>
        <p:spPr>
          <a:xfrm>
            <a:off x="11277600" y="0"/>
            <a:ext cx="914400" cy="68580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1743F52B-0BA5-4118-9364-BDCB60B7DF75}" type="datetime1">
              <a:rPr lang="en-US" smtClean="0"/>
              <a:t>5/10/2021</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r>
              <a:rPr lang="en-US"/>
              <a:t>Intro - Dataset Curation - Data Analysis - Results - Conclusions</a:t>
            </a: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F8BB41EA-8B84-4F8F-B709-3B838C2B7AE3}" type="slidenum">
              <a:rPr lang="en-US" smtClean="0"/>
              <a:t>‹#›</a:t>
            </a:fld>
            <a:endParaRPr lang="en-US" dirty="0"/>
          </a:p>
        </p:txBody>
      </p:sp>
    </p:spTree>
    <p:extLst>
      <p:ext uri="{BB962C8B-B14F-4D97-AF65-F5344CB8AC3E}">
        <p14:creationId xmlns:p14="http://schemas.microsoft.com/office/powerpoint/2010/main" val="3657317281"/>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hd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jpg"/><Relationship Id="rId4" Type="http://schemas.openxmlformats.org/officeDocument/2006/relationships/image" Target="../media/image7.png"/><Relationship Id="rId9" Type="http://schemas.openxmlformats.org/officeDocument/2006/relationships/image" Target="../media/image12.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E9AE403-686C-47A4-A5C4-A9009998B5E0}"/>
              </a:ext>
            </a:extLst>
          </p:cNvPr>
          <p:cNvSpPr>
            <a:spLocks noGrp="1"/>
          </p:cNvSpPr>
          <p:nvPr>
            <p:ph type="subTitle" idx="1"/>
          </p:nvPr>
        </p:nvSpPr>
        <p:spPr/>
        <p:txBody>
          <a:bodyPr>
            <a:normAutofit/>
          </a:bodyPr>
          <a:lstStyle/>
          <a:p>
            <a:r>
              <a:rPr lang="en-US" sz="2800" dirty="0">
                <a:solidFill>
                  <a:schemeClr val="tx1"/>
                </a:solidFill>
              </a:rPr>
              <a:t>A Literature Survey of Accessibility Papers in </a:t>
            </a:r>
          </a:p>
          <a:p>
            <a:r>
              <a:rPr lang="en-US" sz="2800" dirty="0">
                <a:solidFill>
                  <a:schemeClr val="tx1"/>
                </a:solidFill>
              </a:rPr>
              <a:t>CHI and ASSETS from 1994-2019</a:t>
            </a:r>
          </a:p>
          <a:p>
            <a:endParaRPr lang="en-US" dirty="0">
              <a:solidFill>
                <a:schemeClr val="tx1"/>
              </a:solidFill>
            </a:endParaRPr>
          </a:p>
        </p:txBody>
      </p:sp>
      <p:sp>
        <p:nvSpPr>
          <p:cNvPr id="2" name="Title 1">
            <a:extLst>
              <a:ext uri="{FF2B5EF4-FFF2-40B4-BE49-F238E27FC236}">
                <a16:creationId xmlns:a16="http://schemas.microsoft.com/office/drawing/2014/main" id="{A7B02AC6-3E05-4065-BD72-965BDC46224A}"/>
              </a:ext>
            </a:extLst>
          </p:cNvPr>
          <p:cNvSpPr>
            <a:spLocks noGrp="1"/>
          </p:cNvSpPr>
          <p:nvPr>
            <p:ph type="ctrTitle"/>
          </p:nvPr>
        </p:nvSpPr>
        <p:spPr>
          <a:xfrm>
            <a:off x="1370693" y="1546253"/>
            <a:ext cx="9440034" cy="1828801"/>
          </a:xfrm>
        </p:spPr>
        <p:txBody>
          <a:bodyPr>
            <a:normAutofit fontScale="90000"/>
          </a:bodyPr>
          <a:lstStyle/>
          <a:p>
            <a:r>
              <a:rPr lang="en-US" dirty="0"/>
              <a:t>What Do We Mean by “Accessibility Research”?</a:t>
            </a:r>
          </a:p>
        </p:txBody>
      </p:sp>
      <p:sp>
        <p:nvSpPr>
          <p:cNvPr id="4" name="Rectangle 3">
            <a:extLst>
              <a:ext uri="{FF2B5EF4-FFF2-40B4-BE49-F238E27FC236}">
                <a16:creationId xmlns:a16="http://schemas.microsoft.com/office/drawing/2014/main" id="{C0AC0AFE-5C0F-4C21-8C8B-53F824C64A6A}"/>
              </a:ext>
            </a:extLst>
          </p:cNvPr>
          <p:cNvSpPr/>
          <p:nvPr/>
        </p:nvSpPr>
        <p:spPr>
          <a:xfrm>
            <a:off x="11277600" y="0"/>
            <a:ext cx="9144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030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10</a:t>
            </a:fld>
            <a:endParaRPr lang="en-US" dirty="0"/>
          </a:p>
        </p:txBody>
      </p:sp>
      <p:graphicFrame>
        <p:nvGraphicFramePr>
          <p:cNvPr id="9" name="Chart 8">
            <a:extLst>
              <a:ext uri="{FF2B5EF4-FFF2-40B4-BE49-F238E27FC236}">
                <a16:creationId xmlns:a16="http://schemas.microsoft.com/office/drawing/2014/main" id="{8829C4F7-B4D1-4A03-8DB9-11E53B963209}"/>
              </a:ext>
            </a:extLst>
          </p:cNvPr>
          <p:cNvGraphicFramePr/>
          <p:nvPr>
            <p:extLst>
              <p:ext uri="{D42A27DB-BD31-4B8C-83A1-F6EECF244321}">
                <p14:modId xmlns:p14="http://schemas.microsoft.com/office/powerpoint/2010/main" val="164303039"/>
              </p:ext>
            </p:extLst>
          </p:nvPr>
        </p:nvGraphicFramePr>
        <p:xfrm>
          <a:off x="766883" y="1804469"/>
          <a:ext cx="10252780" cy="4276546"/>
        </p:xfrm>
        <a:graphic>
          <a:graphicData uri="http://schemas.openxmlformats.org/drawingml/2006/chart">
            <c:chart xmlns:c="http://schemas.openxmlformats.org/drawingml/2006/chart" xmlns:r="http://schemas.openxmlformats.org/officeDocument/2006/relationships" r:id="rId3"/>
          </a:graphicData>
        </a:graphic>
      </p:graphicFrame>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172337" y="1528383"/>
            <a:ext cx="8595360" cy="1216429"/>
          </a:xfrm>
        </p:spPr>
        <p:txBody>
          <a:bodyPr/>
          <a:lstStyle/>
          <a:p>
            <a:r>
              <a:rPr lang="en-US" dirty="0"/>
              <a:t>Overwhelmingly focused on people who are blind or low vision</a:t>
            </a:r>
          </a:p>
          <a:p>
            <a:endParaRPr lang="en-US" dirty="0"/>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Who do we study?</a:t>
            </a:r>
          </a:p>
        </p:txBody>
      </p:sp>
    </p:spTree>
    <p:extLst>
      <p:ext uri="{BB962C8B-B14F-4D97-AF65-F5344CB8AC3E}">
        <p14:creationId xmlns:p14="http://schemas.microsoft.com/office/powerpoint/2010/main" val="3301598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11</a:t>
            </a:fld>
            <a:endParaRPr lang="en-US" dirty="0"/>
          </a:p>
        </p:txBody>
      </p:sp>
      <p:sp>
        <p:nvSpPr>
          <p:cNvPr id="6" name="TextBox 5">
            <a:extLst>
              <a:ext uri="{FF2B5EF4-FFF2-40B4-BE49-F238E27FC236}">
                <a16:creationId xmlns:a16="http://schemas.microsoft.com/office/drawing/2014/main" id="{234908F7-C39A-4803-990F-F3B52804CD8C}"/>
              </a:ext>
            </a:extLst>
          </p:cNvPr>
          <p:cNvSpPr txBox="1"/>
          <p:nvPr/>
        </p:nvSpPr>
        <p:spPr>
          <a:xfrm>
            <a:off x="36956" y="6172200"/>
            <a:ext cx="10702163" cy="646331"/>
          </a:xfrm>
          <a:prstGeom prst="rect">
            <a:avLst/>
          </a:prstGeom>
          <a:noFill/>
        </p:spPr>
        <p:txBody>
          <a:bodyPr wrap="square">
            <a:spAutoFit/>
          </a:bodyPr>
          <a:lstStyle/>
          <a:p>
            <a:r>
              <a:rPr lang="en-US" b="0" i="0" dirty="0">
                <a:effectLst/>
                <a:latin typeface="Segoe UI Light" panose="020B0502040204020203" pitchFamily="34" charset="0"/>
                <a:cs typeface="Segoe UI Light" panose="020B0502040204020203" pitchFamily="34" charset="0"/>
              </a:rPr>
              <a:t>Hofmann, Megan, et al. "Living Disability Theory: Reflections on Access, Research, and Design." </a:t>
            </a:r>
            <a:r>
              <a:rPr lang="en-US" b="0" i="1" dirty="0">
                <a:effectLst/>
                <a:latin typeface="Segoe UI Light" panose="020B0502040204020203" pitchFamily="34" charset="0"/>
                <a:cs typeface="Segoe UI Light" panose="020B0502040204020203" pitchFamily="34" charset="0"/>
              </a:rPr>
              <a:t>The 22nd International ACM SIGACCESS Conference on Computers and Accessibility</a:t>
            </a:r>
            <a:r>
              <a:rPr lang="en-US" b="0" i="0" dirty="0">
                <a:effectLst/>
                <a:latin typeface="Segoe UI Light" panose="020B0502040204020203" pitchFamily="34" charset="0"/>
                <a:cs typeface="Segoe UI Light" panose="020B0502040204020203" pitchFamily="34" charset="0"/>
              </a:rPr>
              <a:t>. 2020.</a:t>
            </a:r>
            <a:endParaRPr lang="en-US" dirty="0">
              <a:latin typeface="Segoe UI Light" panose="020B0502040204020203" pitchFamily="34" charset="0"/>
              <a:cs typeface="Segoe UI Light" panose="020B0502040204020203" pitchFamily="34" charset="0"/>
            </a:endParaRPr>
          </a:p>
        </p:txBody>
      </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600619" y="1633005"/>
            <a:ext cx="9013063" cy="4293870"/>
          </a:xfrm>
        </p:spPr>
        <p:txBody>
          <a:bodyPr>
            <a:normAutofit/>
          </a:bodyPr>
          <a:lstStyle/>
          <a:p>
            <a:r>
              <a:rPr lang="en-US" dirty="0"/>
              <a:t>Consider how our research might include those underrepresented</a:t>
            </a:r>
          </a:p>
          <a:p>
            <a:pPr lvl="1"/>
            <a:r>
              <a:rPr lang="en-US" dirty="0"/>
              <a:t>Multiple disabilities</a:t>
            </a:r>
          </a:p>
          <a:p>
            <a:pPr lvl="1"/>
            <a:r>
              <a:rPr lang="en-US" dirty="0"/>
              <a:t>Multiple people with different disabilities</a:t>
            </a:r>
          </a:p>
          <a:p>
            <a:pPr lvl="1"/>
            <a:r>
              <a:rPr lang="en-US" dirty="0"/>
              <a:t>Chronic illness</a:t>
            </a:r>
          </a:p>
          <a:p>
            <a:pPr lvl="1"/>
            <a:r>
              <a:rPr lang="en-US" dirty="0"/>
              <a:t>Mental Health</a:t>
            </a:r>
          </a:p>
          <a:p>
            <a:pPr lvl="1"/>
            <a:r>
              <a:rPr lang="en-US" dirty="0"/>
              <a:t>Intersections of other marginalized identities (e.g., gender, race)</a:t>
            </a:r>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normAutofit/>
          </a:bodyPr>
          <a:lstStyle/>
          <a:p>
            <a:r>
              <a:rPr lang="en-US" dirty="0"/>
              <a:t>Who do we study: takeaways</a:t>
            </a:r>
          </a:p>
        </p:txBody>
      </p:sp>
    </p:spTree>
    <p:extLst>
      <p:ext uri="{BB962C8B-B14F-4D97-AF65-F5344CB8AC3E}">
        <p14:creationId xmlns:p14="http://schemas.microsoft.com/office/powerpoint/2010/main" val="354359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12</a:t>
            </a:fld>
            <a:endParaRPr lang="en-US" dirty="0"/>
          </a:p>
        </p:txBody>
      </p:sp>
      <p:graphicFrame>
        <p:nvGraphicFramePr>
          <p:cNvPr id="9" name="Chart 8">
            <a:extLst>
              <a:ext uri="{FF2B5EF4-FFF2-40B4-BE49-F238E27FC236}">
                <a16:creationId xmlns:a16="http://schemas.microsoft.com/office/drawing/2014/main" id="{5422C63B-1BEF-4F78-9D5C-FDDA68363D4D}"/>
              </a:ext>
            </a:extLst>
          </p:cNvPr>
          <p:cNvGraphicFramePr/>
          <p:nvPr>
            <p:extLst>
              <p:ext uri="{D42A27DB-BD31-4B8C-83A1-F6EECF244321}">
                <p14:modId xmlns:p14="http://schemas.microsoft.com/office/powerpoint/2010/main" val="2596527379"/>
              </p:ext>
            </p:extLst>
          </p:nvPr>
        </p:nvGraphicFramePr>
        <p:xfrm>
          <a:off x="766883" y="2517845"/>
          <a:ext cx="10252780" cy="3648230"/>
        </p:xfrm>
        <a:graphic>
          <a:graphicData uri="http://schemas.openxmlformats.org/drawingml/2006/chart">
            <c:chart xmlns:c="http://schemas.openxmlformats.org/drawingml/2006/chart" xmlns:r="http://schemas.openxmlformats.org/officeDocument/2006/relationships" r:id="rId3"/>
          </a:graphicData>
        </a:graphic>
      </p:graphicFrame>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172337" y="1358263"/>
            <a:ext cx="8595360" cy="1781002"/>
          </a:xfrm>
        </p:spPr>
        <p:txBody>
          <a:bodyPr>
            <a:normAutofit/>
          </a:bodyPr>
          <a:lstStyle/>
          <a:p>
            <a:r>
              <a:rPr lang="en-US" dirty="0"/>
              <a:t>Almost all have user studies (94.3%)</a:t>
            </a:r>
          </a:p>
          <a:p>
            <a:r>
              <a:rPr lang="en-US" dirty="0"/>
              <a:t>Use of qualitative and quantitative methods</a:t>
            </a:r>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What methods do we use?</a:t>
            </a:r>
          </a:p>
        </p:txBody>
      </p:sp>
    </p:spTree>
    <p:extLst>
      <p:ext uri="{BB962C8B-B14F-4D97-AF65-F5344CB8AC3E}">
        <p14:creationId xmlns:p14="http://schemas.microsoft.com/office/powerpoint/2010/main" val="3681432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13</a:t>
            </a:fld>
            <a:endParaRPr lang="en-US" dirty="0"/>
          </a:p>
        </p:txBody>
      </p:sp>
      <p:sp>
        <p:nvSpPr>
          <p:cNvPr id="7" name="TextBox 6">
            <a:extLst>
              <a:ext uri="{FF2B5EF4-FFF2-40B4-BE49-F238E27FC236}">
                <a16:creationId xmlns:a16="http://schemas.microsoft.com/office/drawing/2014/main" id="{7E0A0723-289E-4B02-A1F9-4824DB5BF325}"/>
              </a:ext>
            </a:extLst>
          </p:cNvPr>
          <p:cNvSpPr txBox="1"/>
          <p:nvPr/>
        </p:nvSpPr>
        <p:spPr>
          <a:xfrm>
            <a:off x="-1" y="6172200"/>
            <a:ext cx="11441151" cy="646331"/>
          </a:xfrm>
          <a:prstGeom prst="rect">
            <a:avLst/>
          </a:prstGeom>
          <a:noFill/>
        </p:spPr>
        <p:txBody>
          <a:bodyPr wrap="square">
            <a:spAutoFit/>
          </a:bodyPr>
          <a:lstStyle/>
          <a:p>
            <a:r>
              <a:rPr lang="en-US" dirty="0">
                <a:latin typeface="Segoe UI Light" panose="020B0502040204020203" pitchFamily="34" charset="0"/>
                <a:cs typeface="Segoe UI Light" panose="020B0502040204020203" pitchFamily="34" charset="0"/>
              </a:rPr>
              <a:t>Lisa Koeman. 2020. HCI/UX Research: What Methods Do We Use? Retrieved August 8, 2020 from https://lisakoeman.nl/blog/hci-ux-research-what-methods-do-we-use/</a:t>
            </a:r>
          </a:p>
        </p:txBody>
      </p:sp>
      <p:graphicFrame>
        <p:nvGraphicFramePr>
          <p:cNvPr id="10" name="Table 46">
            <a:extLst>
              <a:ext uri="{FF2B5EF4-FFF2-40B4-BE49-F238E27FC236}">
                <a16:creationId xmlns:a16="http://schemas.microsoft.com/office/drawing/2014/main" id="{5C3897D6-B1CA-4726-9A36-222E841BC7C9}"/>
              </a:ext>
            </a:extLst>
          </p:cNvPr>
          <p:cNvGraphicFramePr>
            <a:graphicFrameLocks noGrp="1"/>
          </p:cNvGraphicFramePr>
          <p:nvPr>
            <p:extLst>
              <p:ext uri="{D42A27DB-BD31-4B8C-83A1-F6EECF244321}">
                <p14:modId xmlns:p14="http://schemas.microsoft.com/office/powerpoint/2010/main" val="834862744"/>
              </p:ext>
            </p:extLst>
          </p:nvPr>
        </p:nvGraphicFramePr>
        <p:xfrm>
          <a:off x="7622942" y="1602629"/>
          <a:ext cx="3026474" cy="4114800"/>
        </p:xfrm>
        <a:graphic>
          <a:graphicData uri="http://schemas.openxmlformats.org/drawingml/2006/table">
            <a:tbl>
              <a:tblPr firstRow="1" bandRow="1">
                <a:tableStyleId>{5940675A-B579-460E-94D1-54222C63F5DA}</a:tableStyleId>
              </a:tblPr>
              <a:tblGrid>
                <a:gridCol w="2268222">
                  <a:extLst>
                    <a:ext uri="{9D8B030D-6E8A-4147-A177-3AD203B41FA5}">
                      <a16:colId xmlns:a16="http://schemas.microsoft.com/office/drawing/2014/main" val="3999024942"/>
                    </a:ext>
                  </a:extLst>
                </a:gridCol>
                <a:gridCol w="758252">
                  <a:extLst>
                    <a:ext uri="{9D8B030D-6E8A-4147-A177-3AD203B41FA5}">
                      <a16:colId xmlns:a16="http://schemas.microsoft.com/office/drawing/2014/main" val="2561785041"/>
                    </a:ext>
                  </a:extLst>
                </a:gridCol>
              </a:tblGrid>
              <a:tr h="150026">
                <a:tc>
                  <a:txBody>
                    <a:bodyPr/>
                    <a:lstStyle/>
                    <a:p>
                      <a:r>
                        <a:rPr lang="en-US" sz="2400" dirty="0">
                          <a:effectLst/>
                          <a:latin typeface="Segoe UI" panose="020B0502040204020203" pitchFamily="34" charset="0"/>
                          <a:cs typeface="Segoe UI" panose="020B0502040204020203" pitchFamily="34" charset="0"/>
                        </a:rPr>
                        <a:t>Group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2400" kern="1200" dirty="0">
                          <a:solidFill>
                            <a:schemeClr val="tx1"/>
                          </a:solidFill>
                          <a:effectLst/>
                          <a:latin typeface="Segoe UI Light" panose="020B0502040204020203" pitchFamily="34" charset="0"/>
                          <a:ea typeface="+mn-ea"/>
                          <a:cs typeface="Segoe UI Light" panose="020B0502040204020203"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5479819"/>
                  </a:ext>
                </a:extLst>
              </a:tr>
              <a:tr h="370840">
                <a:tc>
                  <a:txBody>
                    <a:bodyPr/>
                    <a:lstStyle/>
                    <a:p>
                      <a:r>
                        <a:rPr lang="en-US" sz="2400" dirty="0">
                          <a:effectLst/>
                          <a:latin typeface="Segoe UI" panose="020B0502040204020203" pitchFamily="34" charset="0"/>
                          <a:cs typeface="Segoe UI" panose="020B0502040204020203" pitchFamily="34" charset="0"/>
                        </a:rPr>
                        <a:t>DHH</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2400" dirty="0">
                          <a:effectLst/>
                          <a:latin typeface="Segoe UI Light" panose="020B0502040204020203" pitchFamily="34" charset="0"/>
                          <a:cs typeface="Segoe UI Light" panose="020B0502040204020203" pitchFamily="34" charset="0"/>
                        </a:rPr>
                        <a:t>28</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5113363"/>
                  </a:ext>
                </a:extLst>
              </a:tr>
              <a:tr h="370840">
                <a:tc>
                  <a:txBody>
                    <a:bodyPr/>
                    <a:lstStyle/>
                    <a:p>
                      <a:r>
                        <a:rPr lang="en-US" sz="2400" dirty="0">
                          <a:effectLst/>
                          <a:latin typeface="Segoe UI" panose="020B0502040204020203" pitchFamily="34" charset="0"/>
                          <a:cs typeface="Segoe UI" panose="020B0502040204020203" pitchFamily="34" charset="0"/>
                        </a:rPr>
                        <a:t>General DA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2400" dirty="0">
                          <a:effectLst/>
                          <a:latin typeface="Segoe UI Light" panose="020B0502040204020203" pitchFamily="34" charset="0"/>
                          <a:cs typeface="Segoe UI Light" panose="020B0502040204020203" pitchFamily="34" charset="0"/>
                        </a:rPr>
                        <a:t>19</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5939774"/>
                  </a:ext>
                </a:extLst>
              </a:tr>
              <a:tr h="370840">
                <a:tc>
                  <a:txBody>
                    <a:bodyPr/>
                    <a:lstStyle/>
                    <a:p>
                      <a:r>
                        <a:rPr lang="en-US" sz="2400" dirty="0">
                          <a:effectLst/>
                          <a:latin typeface="Segoe UI" panose="020B0502040204020203" pitchFamily="34" charset="0"/>
                          <a:cs typeface="Segoe UI" panose="020B0502040204020203" pitchFamily="34" charset="0"/>
                        </a:rPr>
                        <a:t>Cognitive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2400" dirty="0">
                          <a:effectLst/>
                          <a:latin typeface="Segoe UI Light" panose="020B0502040204020203" pitchFamily="34" charset="0"/>
                          <a:cs typeface="Segoe UI Light" panose="020B0502040204020203" pitchFamily="34" charset="0"/>
                        </a:rPr>
                        <a:t>16</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85460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effectLst/>
                          <a:latin typeface="Segoe UI" panose="020B0502040204020203" pitchFamily="34" charset="0"/>
                          <a:cs typeface="Segoe UI" panose="020B0502040204020203" pitchFamily="34" charset="0"/>
                        </a:rPr>
                        <a:t>Older Adult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2400" dirty="0">
                          <a:effectLst/>
                          <a:latin typeface="Segoe UI Light" panose="020B0502040204020203" pitchFamily="34" charset="0"/>
                          <a:cs typeface="Segoe UI Light" panose="020B0502040204020203" pitchFamily="34" charset="0"/>
                        </a:rPr>
                        <a:t>15</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208823"/>
                  </a:ext>
                </a:extLst>
              </a:tr>
              <a:tr h="370840">
                <a:tc>
                  <a:txBody>
                    <a:bodyPr/>
                    <a:lstStyle/>
                    <a:p>
                      <a:r>
                        <a:rPr lang="en-US" sz="2400" kern="1200" dirty="0">
                          <a:solidFill>
                            <a:schemeClr val="tx1"/>
                          </a:solidFill>
                          <a:effectLst/>
                          <a:latin typeface="Segoe UI" panose="020B0502040204020203" pitchFamily="34" charset="0"/>
                          <a:ea typeface="+mn-ea"/>
                          <a:cs typeface="Segoe UI" panose="020B0502040204020203" pitchFamily="34" charset="0"/>
                        </a:rPr>
                        <a:t>BLV</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2400" dirty="0">
                          <a:effectLst/>
                          <a:latin typeface="Segoe UI Light" panose="020B0502040204020203" pitchFamily="34" charset="0"/>
                          <a:cs typeface="Segoe UI Light" panose="020B0502040204020203" pitchFamily="34" charset="0"/>
                        </a:rPr>
                        <a:t>13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4286515"/>
                  </a:ext>
                </a:extLst>
              </a:tr>
              <a:tr h="370840">
                <a:tc>
                  <a:txBody>
                    <a:bodyPr/>
                    <a:lstStyle/>
                    <a:p>
                      <a:r>
                        <a:rPr lang="en-US" sz="2400" kern="1200" dirty="0">
                          <a:solidFill>
                            <a:schemeClr val="tx1"/>
                          </a:solidFill>
                          <a:effectLst/>
                          <a:latin typeface="Segoe UI" panose="020B0502040204020203" pitchFamily="34" charset="0"/>
                          <a:ea typeface="+mn-ea"/>
                          <a:cs typeface="Segoe UI" panose="020B0502040204020203" pitchFamily="34" charset="0"/>
                        </a:rPr>
                        <a:t>IDD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2400" dirty="0">
                          <a:effectLst/>
                          <a:latin typeface="Segoe UI Light" panose="020B0502040204020203" pitchFamily="34" charset="0"/>
                          <a:cs typeface="Segoe UI Light" panose="020B0502040204020203" pitchFamily="34" charset="0"/>
                        </a:rPr>
                        <a:t>11.5</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7064930"/>
                  </a:ext>
                </a:extLst>
              </a:tr>
              <a:tr h="370840">
                <a:tc>
                  <a:txBody>
                    <a:bodyPr/>
                    <a:lstStyle/>
                    <a:p>
                      <a:r>
                        <a:rPr lang="en-US" sz="2400" kern="1200" dirty="0">
                          <a:solidFill>
                            <a:schemeClr val="tx1"/>
                          </a:solidFill>
                          <a:effectLst/>
                          <a:latin typeface="Segoe UI" panose="020B0502040204020203" pitchFamily="34" charset="0"/>
                          <a:ea typeface="+mn-ea"/>
                          <a:cs typeface="Segoe UI" panose="020B0502040204020203" pitchFamily="34" charset="0"/>
                        </a:rPr>
                        <a:t>Motor/Physical</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2400" dirty="0">
                          <a:effectLst/>
                          <a:latin typeface="Segoe UI Light" panose="020B0502040204020203" pitchFamily="34" charset="0"/>
                          <a:cs typeface="Segoe UI Light" panose="020B0502040204020203" pitchFamily="34" charset="0"/>
                        </a:rPr>
                        <a:t>10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4038531"/>
                  </a:ext>
                </a:extLst>
              </a:tr>
              <a:tr h="370840">
                <a:tc>
                  <a:txBody>
                    <a:bodyPr/>
                    <a:lstStyle/>
                    <a:p>
                      <a:r>
                        <a:rPr lang="en-US" sz="2400" kern="1200" dirty="0">
                          <a:solidFill>
                            <a:schemeClr val="tx1"/>
                          </a:solidFill>
                          <a:effectLst/>
                          <a:latin typeface="Segoe UI" panose="020B0502040204020203" pitchFamily="34" charset="0"/>
                          <a:ea typeface="+mn-ea"/>
                          <a:cs typeface="Segoe UI" panose="020B0502040204020203" pitchFamily="34" charset="0"/>
                        </a:rPr>
                        <a:t>Autism</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2400" dirty="0">
                          <a:effectLst/>
                          <a:latin typeface="Segoe UI Light" panose="020B0502040204020203" pitchFamily="34" charset="0"/>
                          <a:cs typeface="Segoe UI Light" panose="020B0502040204020203" pitchFamily="34" charset="0"/>
                        </a:rPr>
                        <a:t>9</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27492530"/>
                  </a:ext>
                </a:extLst>
              </a:tr>
            </a:tbl>
          </a:graphicData>
        </a:graphic>
      </p:graphicFrame>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105430" y="1583881"/>
            <a:ext cx="5886385" cy="4714240"/>
          </a:xfrm>
        </p:spPr>
        <p:txBody>
          <a:bodyPr>
            <a:normAutofit/>
          </a:bodyPr>
          <a:lstStyle/>
          <a:p>
            <a:r>
              <a:rPr lang="en-US" dirty="0"/>
              <a:t>Median number of participants with disabilities or older adults recruited per paper was 13</a:t>
            </a:r>
          </a:p>
          <a:p>
            <a:r>
              <a:rPr lang="en-US" dirty="0"/>
              <a:t>Median sample sizes in HCI are 15-16</a:t>
            </a:r>
          </a:p>
          <a:p>
            <a:r>
              <a:rPr lang="en-US" dirty="0"/>
              <a:t>However, specific subpopulations diverged from this median</a:t>
            </a:r>
          </a:p>
          <a:p>
            <a:endParaRPr lang="en-US" dirty="0"/>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Participants engaged</a:t>
            </a:r>
          </a:p>
        </p:txBody>
      </p:sp>
    </p:spTree>
    <p:extLst>
      <p:ext uri="{BB962C8B-B14F-4D97-AF65-F5344CB8AC3E}">
        <p14:creationId xmlns:p14="http://schemas.microsoft.com/office/powerpoint/2010/main" val="745949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14</a:t>
            </a:fld>
            <a:endParaRPr lang="en-US" dirty="0"/>
          </a:p>
        </p:txBody>
      </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798320" y="1633005"/>
            <a:ext cx="8595360" cy="4293870"/>
          </a:xfrm>
        </p:spPr>
        <p:txBody>
          <a:bodyPr>
            <a:normAutofit/>
          </a:bodyPr>
          <a:lstStyle/>
          <a:p>
            <a:r>
              <a:rPr lang="en-US" dirty="0"/>
              <a:t>We saw smaller sample sizes than in broader HCI</a:t>
            </a:r>
          </a:p>
          <a:p>
            <a:r>
              <a:rPr lang="en-US" dirty="0"/>
              <a:t>Not much use of methods tailored to small sample sizes</a:t>
            </a:r>
          </a:p>
          <a:p>
            <a:r>
              <a:rPr lang="en-US" dirty="0"/>
              <a:t>Consider if broader HCI norms are appropriate for accessibility research</a:t>
            </a:r>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normAutofit/>
          </a:bodyPr>
          <a:lstStyle/>
          <a:p>
            <a:r>
              <a:rPr lang="en-US" dirty="0"/>
              <a:t>What methods do we use: takeaways</a:t>
            </a:r>
          </a:p>
        </p:txBody>
      </p:sp>
    </p:spTree>
    <p:extLst>
      <p:ext uri="{BB962C8B-B14F-4D97-AF65-F5344CB8AC3E}">
        <p14:creationId xmlns:p14="http://schemas.microsoft.com/office/powerpoint/2010/main" val="153399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15</a:t>
            </a:fld>
            <a:endParaRPr lang="en-US" dirty="0"/>
          </a:p>
        </p:txBody>
      </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819106" y="1633008"/>
            <a:ext cx="8595360" cy="4293870"/>
          </a:xfrm>
        </p:spPr>
        <p:txBody>
          <a:bodyPr>
            <a:normAutofit/>
          </a:bodyPr>
          <a:lstStyle/>
          <a:p>
            <a:r>
              <a:rPr lang="en-US" dirty="0"/>
              <a:t>Accessibility research is growing</a:t>
            </a:r>
          </a:p>
          <a:p>
            <a:r>
              <a:rPr lang="en-US" dirty="0"/>
              <a:t>The community needs to take time to reflect on norms and trends</a:t>
            </a:r>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normAutofit/>
          </a:bodyPr>
          <a:lstStyle/>
          <a:p>
            <a:r>
              <a:rPr lang="en-US" dirty="0"/>
              <a:t>Contributions</a:t>
            </a:r>
          </a:p>
        </p:txBody>
      </p:sp>
    </p:spTree>
    <p:extLst>
      <p:ext uri="{BB962C8B-B14F-4D97-AF65-F5344CB8AC3E}">
        <p14:creationId xmlns:p14="http://schemas.microsoft.com/office/powerpoint/2010/main" val="2197866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of the late breaking work paper titled A bibliometric analysis of citation diversity in accessibility and HCI research">
            <a:extLst>
              <a:ext uri="{FF2B5EF4-FFF2-40B4-BE49-F238E27FC236}">
                <a16:creationId xmlns:a16="http://schemas.microsoft.com/office/drawing/2014/main" id="{D77DA75A-A2EE-41B6-A5E6-F9D27E74CFD2}"/>
              </a:ext>
            </a:extLst>
          </p:cNvPr>
          <p:cNvPicPr>
            <a:picLocks noChangeAspect="1"/>
          </p:cNvPicPr>
          <p:nvPr/>
        </p:nvPicPr>
        <p:blipFill>
          <a:blip r:embed="rId3"/>
          <a:stretch>
            <a:fillRect/>
          </a:stretch>
        </p:blipFill>
        <p:spPr>
          <a:xfrm>
            <a:off x="998335" y="1311186"/>
            <a:ext cx="7644574" cy="4220995"/>
          </a:xfrm>
          <a:prstGeom prst="rect">
            <a:avLst/>
          </a:prstGeom>
        </p:spPr>
      </p:pic>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16</a:t>
            </a:fld>
            <a:endParaRPr lang="en-US" dirty="0"/>
          </a:p>
        </p:txBody>
      </p:sp>
      <p:pic>
        <p:nvPicPr>
          <p:cNvPr id="11" name="Picture 10">
            <a:extLst>
              <a:ext uri="{FF2B5EF4-FFF2-40B4-BE49-F238E27FC236}">
                <a16:creationId xmlns:a16="http://schemas.microsoft.com/office/drawing/2014/main" id="{98BF6E92-E62B-4B00-82A0-5D01248B0F62}"/>
              </a:ext>
              <a:ext uri="{C183D7F6-B498-43B3-948B-1728B52AA6E4}">
                <adec:decorative xmlns:adec="http://schemas.microsoft.com/office/drawing/2017/decorative" val="1"/>
              </a:ext>
            </a:extLst>
          </p:cNvPr>
          <p:cNvPicPr>
            <a:picLocks noChangeAspect="1"/>
          </p:cNvPicPr>
          <p:nvPr/>
        </p:nvPicPr>
        <p:blipFill rotWithShape="1">
          <a:blip r:embed="rId4"/>
          <a:srcRect b="57037"/>
          <a:stretch/>
        </p:blipFill>
        <p:spPr>
          <a:xfrm>
            <a:off x="2988114" y="2011199"/>
            <a:ext cx="7445333" cy="4044507"/>
          </a:xfrm>
          <a:prstGeom prst="rect">
            <a:avLst/>
          </a:prstGeom>
          <a:ln>
            <a:solidFill>
              <a:schemeClr val="bg1"/>
            </a:solidFill>
          </a:ln>
        </p:spPr>
      </p:pic>
      <p:sp>
        <p:nvSpPr>
          <p:cNvPr id="8" name="TextBox 7">
            <a:extLst>
              <a:ext uri="{FF2B5EF4-FFF2-40B4-BE49-F238E27FC236}">
                <a16:creationId xmlns:a16="http://schemas.microsoft.com/office/drawing/2014/main" id="{FA2048BE-2EE3-4057-83CB-B5869DFFAEE4}"/>
              </a:ext>
            </a:extLst>
          </p:cNvPr>
          <p:cNvSpPr txBox="1"/>
          <p:nvPr/>
        </p:nvSpPr>
        <p:spPr>
          <a:xfrm>
            <a:off x="317499" y="6149796"/>
            <a:ext cx="10702163" cy="646331"/>
          </a:xfrm>
          <a:prstGeom prst="rect">
            <a:avLst/>
          </a:prstGeom>
          <a:noFill/>
        </p:spPr>
        <p:txBody>
          <a:bodyPr wrap="square">
            <a:spAutoFit/>
          </a:bodyPr>
          <a:lstStyle/>
          <a:p>
            <a:r>
              <a:rPr lang="en-US" b="0" i="0" dirty="0">
                <a:effectLst/>
                <a:latin typeface="Segoe UI Light" panose="020B0502040204020203" pitchFamily="34" charset="0"/>
                <a:cs typeface="Segoe UI Light" panose="020B0502040204020203" pitchFamily="34" charset="0"/>
              </a:rPr>
              <a:t>Wang, Lucy Lu et al. “A bibliometric analysis of citation diversity in accessibility and HCI </a:t>
            </a:r>
            <a:r>
              <a:rPr lang="en-US" dirty="0">
                <a:latin typeface="Segoe UI Light" panose="020B0502040204020203" pitchFamily="34" charset="0"/>
                <a:cs typeface="Segoe UI Light" panose="020B0502040204020203" pitchFamily="34" charset="0"/>
              </a:rPr>
              <a:t>research." In Extended Abstracts of the 2021 CHI Conference on Human Factors in Computing Systems (CHI EA ‘21).</a:t>
            </a:r>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a:noFill/>
        </p:spPr>
        <p:txBody>
          <a:bodyPr>
            <a:normAutofit/>
          </a:bodyPr>
          <a:lstStyle/>
          <a:p>
            <a:r>
              <a:rPr lang="en-US" dirty="0"/>
              <a:t>Wang et al. Late Breaking Work</a:t>
            </a:r>
          </a:p>
        </p:txBody>
      </p:sp>
    </p:spTree>
    <p:extLst>
      <p:ext uri="{BB962C8B-B14F-4D97-AF65-F5344CB8AC3E}">
        <p14:creationId xmlns:p14="http://schemas.microsoft.com/office/powerpoint/2010/main" val="1677170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17</a:t>
            </a:fld>
            <a:endParaRPr lang="en-US" dirty="0"/>
          </a:p>
        </p:txBody>
      </p:sp>
      <p:pic>
        <p:nvPicPr>
          <p:cNvPr id="9" name="Picture 8" descr="screen shot of a python jupyter notebook that is hosted at the link https://tinyurl.com/a11y-survey-data&#10;">
            <a:extLst>
              <a:ext uri="{FF2B5EF4-FFF2-40B4-BE49-F238E27FC236}">
                <a16:creationId xmlns:a16="http://schemas.microsoft.com/office/drawing/2014/main" id="{95DC22FF-2CB4-43E2-A9C1-9B620491AAE7}"/>
              </a:ext>
            </a:extLst>
          </p:cNvPr>
          <p:cNvPicPr>
            <a:picLocks noChangeAspect="1"/>
          </p:cNvPicPr>
          <p:nvPr/>
        </p:nvPicPr>
        <p:blipFill rotWithShape="1">
          <a:blip r:embed="rId3"/>
          <a:srcRect b="17980"/>
          <a:stretch/>
        </p:blipFill>
        <p:spPr>
          <a:xfrm>
            <a:off x="5470017" y="1476932"/>
            <a:ext cx="5008409" cy="4094528"/>
          </a:xfrm>
          <a:prstGeom prst="rect">
            <a:avLst/>
          </a:prstGeom>
        </p:spPr>
      </p:pic>
      <p:sp>
        <p:nvSpPr>
          <p:cNvPr id="11" name="TextBox 10">
            <a:extLst>
              <a:ext uri="{FF2B5EF4-FFF2-40B4-BE49-F238E27FC236}">
                <a16:creationId xmlns:a16="http://schemas.microsoft.com/office/drawing/2014/main" id="{5C1993BB-E91B-40D3-8364-DE825941E999}"/>
              </a:ext>
            </a:extLst>
          </p:cNvPr>
          <p:cNvSpPr txBox="1"/>
          <p:nvPr/>
        </p:nvSpPr>
        <p:spPr>
          <a:xfrm>
            <a:off x="219074" y="3198167"/>
            <a:ext cx="4921337" cy="830997"/>
          </a:xfrm>
          <a:prstGeom prst="rect">
            <a:avLst/>
          </a:prstGeom>
          <a:noFill/>
          <a:ln>
            <a:noFill/>
          </a:ln>
        </p:spPr>
        <p:txBody>
          <a:bodyPr wrap="square">
            <a:spAutoFit/>
          </a:bodyPr>
          <a:lstStyle/>
          <a:p>
            <a:r>
              <a:rPr lang="en-US" sz="2400" dirty="0">
                <a:latin typeface="Segoe UI Light" panose="020B0502040204020203" pitchFamily="34" charset="0"/>
                <a:cs typeface="Segoe UI Light" panose="020B0502040204020203" pitchFamily="34" charset="0"/>
              </a:rPr>
              <a:t>https://github.com/makeabilitylab/</a:t>
            </a:r>
          </a:p>
          <a:p>
            <a:r>
              <a:rPr lang="en-US" sz="2400" dirty="0">
                <a:latin typeface="Segoe UI Light" panose="020B0502040204020203" pitchFamily="34" charset="0"/>
                <a:cs typeface="Segoe UI Light" panose="020B0502040204020203" pitchFamily="34" charset="0"/>
              </a:rPr>
              <a:t>accessibility-literature-survey</a:t>
            </a:r>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normAutofit/>
          </a:bodyPr>
          <a:lstStyle/>
          <a:p>
            <a:r>
              <a:rPr lang="en-US" dirty="0"/>
              <a:t>Engage with our data</a:t>
            </a:r>
          </a:p>
        </p:txBody>
      </p:sp>
    </p:spTree>
    <p:extLst>
      <p:ext uri="{BB962C8B-B14F-4D97-AF65-F5344CB8AC3E}">
        <p14:creationId xmlns:p14="http://schemas.microsoft.com/office/powerpoint/2010/main" val="1440055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532F61B2-6E65-41DC-B5D8-15AC46E404B0}"/>
              </a:ext>
            </a:extLst>
          </p:cNvPr>
          <p:cNvSpPr>
            <a:spLocks noGrp="1"/>
          </p:cNvSpPr>
          <p:nvPr>
            <p:ph type="sldNum" sz="quarter" idx="12"/>
          </p:nvPr>
        </p:nvSpPr>
        <p:spPr/>
        <p:txBody>
          <a:bodyPr>
            <a:normAutofit lnSpcReduction="10000"/>
          </a:bodyPr>
          <a:lstStyle/>
          <a:p>
            <a:fld id="{F8BB41EA-8B84-4F8F-B709-3B838C2B7AE3}" type="slidenum">
              <a:rPr lang="en-US" smtClean="0"/>
              <a:t>18</a:t>
            </a:fld>
            <a:endParaRPr lang="en-US" dirty="0"/>
          </a:p>
        </p:txBody>
      </p:sp>
      <p:pic>
        <p:nvPicPr>
          <p:cNvPr id="3074" name="Picture 2" descr="NSF logo">
            <a:extLst>
              <a:ext uri="{FF2B5EF4-FFF2-40B4-BE49-F238E27FC236}">
                <a16:creationId xmlns:a16="http://schemas.microsoft.com/office/drawing/2014/main" id="{30304F89-C66C-4069-95EA-53A6E5E6F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20" y="4444311"/>
            <a:ext cx="1772127" cy="178119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NSF GRFP logo">
            <a:extLst>
              <a:ext uri="{FF2B5EF4-FFF2-40B4-BE49-F238E27FC236}">
                <a16:creationId xmlns:a16="http://schemas.microsoft.com/office/drawing/2014/main" id="{EF52C3BA-BD2A-44F4-81D6-B2AFE9B8E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818" y="4714548"/>
            <a:ext cx="3130378" cy="1311661"/>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UW Create logo-- a person with a prosthetic arm holding up a lightbulb">
            <a:extLst>
              <a:ext uri="{FF2B5EF4-FFF2-40B4-BE49-F238E27FC236}">
                <a16:creationId xmlns:a16="http://schemas.microsoft.com/office/drawing/2014/main" id="{FDC839A4-F0B8-4453-91E9-2713EAE1B3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10032" y="4461823"/>
            <a:ext cx="4840075" cy="1311661"/>
          </a:xfrm>
          <a:prstGeom prst="rect">
            <a:avLst/>
          </a:prstGeom>
        </p:spPr>
      </p:pic>
      <p:pic>
        <p:nvPicPr>
          <p:cNvPr id="5" name="Picture 4" descr="Leah Findlater, a white woman with shoulder length hair smiles for the camera. She wears a teal sweater with a white collared shirt beneath it.">
            <a:extLst>
              <a:ext uri="{FF2B5EF4-FFF2-40B4-BE49-F238E27FC236}">
                <a16:creationId xmlns:a16="http://schemas.microsoft.com/office/drawing/2014/main" id="{16A48704-79F0-4E26-83D3-E1BF58AA315C}"/>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7433" y="1982075"/>
            <a:ext cx="1539256" cy="15384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12C52DF3-0173-4BCC-A08B-79348626C06B}"/>
              </a:ext>
            </a:extLst>
          </p:cNvPr>
          <p:cNvSpPr txBox="1">
            <a:spLocks/>
          </p:cNvSpPr>
          <p:nvPr/>
        </p:nvSpPr>
        <p:spPr>
          <a:xfrm>
            <a:off x="9620876" y="3557971"/>
            <a:ext cx="1652370" cy="848853"/>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3200" kern="1200" spc="10" baseline="0">
                <a:solidFill>
                  <a:schemeClr val="tx1"/>
                </a:solidFill>
                <a:latin typeface="Segoe UI Light" panose="020B0502040204020203" pitchFamily="34" charset="0"/>
                <a:ea typeface="+mn-ea"/>
                <a:cs typeface="Segoe UI Light" panose="020B0502040204020203" pitchFamily="34"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24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buFont typeface="Arial" pitchFamily="34" charset="0"/>
              <a:buNone/>
            </a:pPr>
            <a:r>
              <a:rPr lang="en-US" sz="1400" dirty="0"/>
              <a:t>Leah </a:t>
            </a:r>
            <a:r>
              <a:rPr lang="en-US" sz="1400" dirty="0" err="1"/>
              <a:t>Findlater</a:t>
            </a:r>
            <a:endParaRPr lang="en-US" sz="1400" dirty="0"/>
          </a:p>
          <a:p>
            <a:pPr marL="0" indent="0" algn="ctr">
              <a:spcBef>
                <a:spcPts val="0"/>
              </a:spcBef>
              <a:buFont typeface="Arial" pitchFamily="34" charset="0"/>
              <a:buNone/>
            </a:pPr>
            <a:r>
              <a:rPr lang="en-US" sz="1400" dirty="0"/>
              <a:t>leahkf@uw.edu</a:t>
            </a:r>
          </a:p>
        </p:txBody>
      </p:sp>
      <p:pic>
        <p:nvPicPr>
          <p:cNvPr id="4" name="Picture 3" descr="Jon Froehlich, A tall white male smiling with brown messy hair wearing a purple shirt that says &quot;Makeability Lab&quot; and a gray sport coat. In the background, there is a blurry view of the Allen Center at the University of Washington.">
            <a:extLst>
              <a:ext uri="{FF2B5EF4-FFF2-40B4-BE49-F238E27FC236}">
                <a16:creationId xmlns:a16="http://schemas.microsoft.com/office/drawing/2014/main" id="{6B79DDB8-DD4A-4010-BC6B-EF1037695744}"/>
              </a:ext>
            </a:extLst>
          </p:cNvPr>
          <p:cNvPicPr>
            <a:picLocks noChangeArrowheads="1"/>
          </p:cNvPicPr>
          <p:nvPr/>
        </p:nvPicPr>
        <p:blipFill>
          <a:blip r:embed="rId8">
            <a:extLst>
              <a:ext uri="{28A0092B-C50C-407E-A947-70E740481C1C}">
                <a14:useLocalDpi xmlns:a14="http://schemas.microsoft.com/office/drawing/2010/main" val="0"/>
              </a:ext>
            </a:extLst>
          </a:blip>
          <a:srcRect l="3088" r="3088"/>
          <a:stretch/>
        </p:blipFill>
        <p:spPr bwMode="auto">
          <a:xfrm>
            <a:off x="7825305" y="1982075"/>
            <a:ext cx="1539257" cy="15384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0" name="Content Placeholder 2">
            <a:extLst>
              <a:ext uri="{FF2B5EF4-FFF2-40B4-BE49-F238E27FC236}">
                <a16:creationId xmlns:a16="http://schemas.microsoft.com/office/drawing/2014/main" id="{959AEDA1-E716-4906-A4F4-E4A36F7CFC60}"/>
              </a:ext>
            </a:extLst>
          </p:cNvPr>
          <p:cNvSpPr txBox="1">
            <a:spLocks/>
          </p:cNvSpPr>
          <p:nvPr/>
        </p:nvSpPr>
        <p:spPr>
          <a:xfrm>
            <a:off x="7768748" y="3566729"/>
            <a:ext cx="1652370" cy="848853"/>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3200" kern="1200" spc="10" baseline="0">
                <a:solidFill>
                  <a:schemeClr val="tx1"/>
                </a:solidFill>
                <a:latin typeface="Segoe UI Light" panose="020B0502040204020203" pitchFamily="34" charset="0"/>
                <a:ea typeface="+mn-ea"/>
                <a:cs typeface="Segoe UI Light" panose="020B0502040204020203" pitchFamily="34"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24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buFont typeface="Arial" pitchFamily="34" charset="0"/>
              <a:buNone/>
            </a:pPr>
            <a:r>
              <a:rPr lang="en-US" sz="1400" dirty="0"/>
              <a:t>Jon E. Froehlich</a:t>
            </a:r>
          </a:p>
          <a:p>
            <a:pPr marL="0" indent="0" algn="ctr">
              <a:spcBef>
                <a:spcPts val="0"/>
              </a:spcBef>
              <a:buFont typeface="Arial" pitchFamily="34" charset="0"/>
              <a:buNone/>
            </a:pPr>
            <a:r>
              <a:rPr lang="en-US" sz="1400" dirty="0"/>
              <a:t>jonf@uw.edu</a:t>
            </a:r>
          </a:p>
        </p:txBody>
      </p:sp>
      <p:pic>
        <p:nvPicPr>
          <p:cNvPr id="13" name="Picture 12" descr="Lucy wang, a person with short black hair and light skin. They wear a black and white collared shirt.">
            <a:extLst>
              <a:ext uri="{FF2B5EF4-FFF2-40B4-BE49-F238E27FC236}">
                <a16:creationId xmlns:a16="http://schemas.microsoft.com/office/drawing/2014/main" id="{072C8B5F-594C-4C2C-8ED4-8A35C6169E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27129" y="1981232"/>
            <a:ext cx="1542504" cy="15392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Content Placeholder 2">
            <a:extLst>
              <a:ext uri="{FF2B5EF4-FFF2-40B4-BE49-F238E27FC236}">
                <a16:creationId xmlns:a16="http://schemas.microsoft.com/office/drawing/2014/main" id="{BAA119BE-C2F3-4D22-AA13-7F60E0CD31E1}"/>
              </a:ext>
            </a:extLst>
          </p:cNvPr>
          <p:cNvSpPr txBox="1">
            <a:spLocks/>
          </p:cNvSpPr>
          <p:nvPr/>
        </p:nvSpPr>
        <p:spPr>
          <a:xfrm>
            <a:off x="5972196" y="3557972"/>
            <a:ext cx="1652370" cy="848853"/>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3200" kern="1200" spc="10" baseline="0">
                <a:solidFill>
                  <a:schemeClr val="tx1"/>
                </a:solidFill>
                <a:latin typeface="Segoe UI Light" panose="020B0502040204020203" pitchFamily="34" charset="0"/>
                <a:ea typeface="+mn-ea"/>
                <a:cs typeface="Segoe UI Light" panose="020B0502040204020203" pitchFamily="34"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24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buFont typeface="Arial" pitchFamily="34" charset="0"/>
              <a:buNone/>
            </a:pPr>
            <a:r>
              <a:rPr lang="en-US" sz="1400" dirty="0"/>
              <a:t>Lucy Lu Wang</a:t>
            </a:r>
          </a:p>
          <a:p>
            <a:pPr marL="0" indent="0" algn="ctr">
              <a:spcBef>
                <a:spcPts val="0"/>
              </a:spcBef>
              <a:buFont typeface="Arial" pitchFamily="34" charset="0"/>
              <a:buNone/>
            </a:pPr>
            <a:r>
              <a:rPr lang="en-US" sz="1400" dirty="0"/>
              <a:t>lucyw@allenai.org</a:t>
            </a:r>
          </a:p>
        </p:txBody>
      </p:sp>
      <p:pic>
        <p:nvPicPr>
          <p:cNvPr id="11" name="Picture 10" descr="Dhruv Jain, an Indian man with short, dark hair, a beard and glasses. He is smiling at the camera.">
            <a:extLst>
              <a:ext uri="{FF2B5EF4-FFF2-40B4-BE49-F238E27FC236}">
                <a16:creationId xmlns:a16="http://schemas.microsoft.com/office/drawing/2014/main" id="{4C3F2E2F-C0C8-4257-97FB-3B9CEC60041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71753" y="1981232"/>
            <a:ext cx="1542505" cy="15425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Content Placeholder 2">
            <a:extLst>
              <a:ext uri="{FF2B5EF4-FFF2-40B4-BE49-F238E27FC236}">
                <a16:creationId xmlns:a16="http://schemas.microsoft.com/office/drawing/2014/main" id="{CEC6A750-CC6A-4766-9D85-C2BD0802EE75}"/>
              </a:ext>
            </a:extLst>
          </p:cNvPr>
          <p:cNvSpPr txBox="1">
            <a:spLocks/>
          </p:cNvSpPr>
          <p:nvPr/>
        </p:nvSpPr>
        <p:spPr>
          <a:xfrm>
            <a:off x="4116820" y="3564470"/>
            <a:ext cx="1652370" cy="848853"/>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3200" kern="1200" spc="10" baseline="0">
                <a:solidFill>
                  <a:schemeClr val="tx1"/>
                </a:solidFill>
                <a:latin typeface="Segoe UI Light" panose="020B0502040204020203" pitchFamily="34" charset="0"/>
                <a:ea typeface="+mn-ea"/>
                <a:cs typeface="Segoe UI Light" panose="020B0502040204020203" pitchFamily="34"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24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buFont typeface="Arial" pitchFamily="34" charset="0"/>
              <a:buNone/>
            </a:pPr>
            <a:r>
              <a:rPr lang="en-US" sz="1400" dirty="0"/>
              <a:t>Dhruv Jain</a:t>
            </a:r>
          </a:p>
          <a:p>
            <a:pPr marL="0" indent="0" algn="ctr">
              <a:spcBef>
                <a:spcPts val="0"/>
              </a:spcBef>
              <a:buFont typeface="Arial" pitchFamily="34" charset="0"/>
              <a:buNone/>
            </a:pPr>
            <a:r>
              <a:rPr lang="en-US" sz="1400" dirty="0"/>
              <a:t>djain@uw.edu</a:t>
            </a:r>
          </a:p>
        </p:txBody>
      </p:sp>
      <p:pic>
        <p:nvPicPr>
          <p:cNvPr id="1026" name="Picture 2" descr="Emma McDonnell, A white woman with short, red hair softly smiles at the camera. She wears a white, professional blouse">
            <a:extLst>
              <a:ext uri="{FF2B5EF4-FFF2-40B4-BE49-F238E27FC236}">
                <a16:creationId xmlns:a16="http://schemas.microsoft.com/office/drawing/2014/main" id="{E0A558D6-CCB3-4FA9-8108-A997488D036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16377" y="1981232"/>
            <a:ext cx="1539256" cy="15392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9DBCAC47-48D1-4C90-BE28-157266770C6A}"/>
              </a:ext>
            </a:extLst>
          </p:cNvPr>
          <p:cNvSpPr txBox="1">
            <a:spLocks/>
          </p:cNvSpPr>
          <p:nvPr/>
        </p:nvSpPr>
        <p:spPr>
          <a:xfrm>
            <a:off x="2272452" y="3557973"/>
            <a:ext cx="1652370" cy="848853"/>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3200" kern="1200" spc="10" baseline="0">
                <a:solidFill>
                  <a:schemeClr val="tx1"/>
                </a:solidFill>
                <a:latin typeface="Segoe UI Light" panose="020B0502040204020203" pitchFamily="34" charset="0"/>
                <a:ea typeface="+mn-ea"/>
                <a:cs typeface="Segoe UI Light" panose="020B0502040204020203" pitchFamily="34"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24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buFont typeface="Arial" pitchFamily="34" charset="0"/>
              <a:buNone/>
            </a:pPr>
            <a:r>
              <a:rPr lang="en-US" sz="1400" dirty="0"/>
              <a:t>Emma McDonnell</a:t>
            </a:r>
          </a:p>
          <a:p>
            <a:pPr marL="0" indent="0" algn="ctr">
              <a:spcBef>
                <a:spcPts val="0"/>
              </a:spcBef>
              <a:buFont typeface="Arial" pitchFamily="34" charset="0"/>
              <a:buNone/>
            </a:pPr>
            <a:r>
              <a:rPr lang="en-US" sz="1400" dirty="0"/>
              <a:t>ejm249@uw.edu</a:t>
            </a:r>
          </a:p>
        </p:txBody>
      </p:sp>
      <p:pic>
        <p:nvPicPr>
          <p:cNvPr id="17" name="Picture 16" descr="Kelly Mack, A young white woman with wavy brownish hair smiles for the camera. She wears a blue floral blouse.">
            <a:extLst>
              <a:ext uri="{FF2B5EF4-FFF2-40B4-BE49-F238E27FC236}">
                <a16:creationId xmlns:a16="http://schemas.microsoft.com/office/drawing/2014/main" id="{F5BBA798-C9C9-4354-8780-01B5CA4BB8D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1844" y="1977624"/>
            <a:ext cx="1538413" cy="15384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2" name="Content Placeholder 2">
            <a:extLst>
              <a:ext uri="{FF2B5EF4-FFF2-40B4-BE49-F238E27FC236}">
                <a16:creationId xmlns:a16="http://schemas.microsoft.com/office/drawing/2014/main" id="{414ED974-B0F9-4A77-B573-6A16D8AE9C36}"/>
              </a:ext>
            </a:extLst>
          </p:cNvPr>
          <p:cNvSpPr txBox="1">
            <a:spLocks/>
          </p:cNvSpPr>
          <p:nvPr/>
        </p:nvSpPr>
        <p:spPr>
          <a:xfrm>
            <a:off x="380618" y="3564470"/>
            <a:ext cx="1652370" cy="848853"/>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3200" kern="1200" spc="10" baseline="0">
                <a:solidFill>
                  <a:schemeClr val="tx1"/>
                </a:solidFill>
                <a:latin typeface="Segoe UI Light" panose="020B0502040204020203" pitchFamily="34" charset="0"/>
                <a:ea typeface="+mn-ea"/>
                <a:cs typeface="Segoe UI Light" panose="020B0502040204020203" pitchFamily="34"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24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Segoe UI Light" panose="020B0502040204020203" pitchFamily="34" charset="0"/>
                <a:ea typeface="+mn-ea"/>
                <a:cs typeface="Segoe UI Light" panose="020B0502040204020203" pitchFamily="34" charset="0"/>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buFont typeface="Arial" pitchFamily="34" charset="0"/>
              <a:buNone/>
            </a:pPr>
            <a:r>
              <a:rPr lang="en-US" sz="1400" dirty="0"/>
              <a:t>Kelly Mack</a:t>
            </a:r>
          </a:p>
          <a:p>
            <a:pPr marL="0" indent="0" algn="ctr">
              <a:spcBef>
                <a:spcPts val="0"/>
              </a:spcBef>
              <a:buFont typeface="Arial" pitchFamily="34" charset="0"/>
              <a:buNone/>
            </a:pPr>
            <a:r>
              <a:rPr lang="en-US" sz="1400" dirty="0"/>
              <a:t>kmack3@uw.edu</a:t>
            </a:r>
          </a:p>
        </p:txBody>
      </p:sp>
      <p:sp>
        <p:nvSpPr>
          <p:cNvPr id="2" name="Title 1">
            <a:extLst>
              <a:ext uri="{FF2B5EF4-FFF2-40B4-BE49-F238E27FC236}">
                <a16:creationId xmlns:a16="http://schemas.microsoft.com/office/drawing/2014/main" id="{82C5572F-8DC6-4FAC-9D82-DB81E326E28A}"/>
              </a:ext>
            </a:extLst>
          </p:cNvPr>
          <p:cNvSpPr>
            <a:spLocks noGrp="1"/>
          </p:cNvSpPr>
          <p:nvPr>
            <p:ph type="title"/>
          </p:nvPr>
        </p:nvSpPr>
        <p:spPr/>
        <p:txBody>
          <a:bodyPr/>
          <a:lstStyle/>
          <a:p>
            <a:r>
              <a:rPr lang="en-US" dirty="0"/>
              <a:t>Acknowledgements</a:t>
            </a:r>
          </a:p>
        </p:txBody>
      </p:sp>
    </p:spTree>
    <p:extLst>
      <p:ext uri="{BB962C8B-B14F-4D97-AF65-F5344CB8AC3E}">
        <p14:creationId xmlns:p14="http://schemas.microsoft.com/office/powerpoint/2010/main" val="1855406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373D927-9C51-4ED7-82B7-9D9B97A414BB}"/>
              </a:ext>
            </a:extLst>
          </p:cNvPr>
          <p:cNvSpPr>
            <a:spLocks noGrp="1"/>
          </p:cNvSpPr>
          <p:nvPr>
            <p:ph type="sldNum" sz="quarter" idx="12"/>
          </p:nvPr>
        </p:nvSpPr>
        <p:spPr/>
        <p:txBody>
          <a:bodyPr>
            <a:normAutofit lnSpcReduction="10000"/>
          </a:bodyPr>
          <a:lstStyle/>
          <a:p>
            <a:fld id="{F8BB41EA-8B84-4F8F-B709-3B838C2B7AE3}" type="slidenum">
              <a:rPr lang="en-US" smtClean="0"/>
              <a:t>2</a:t>
            </a:fld>
            <a:endParaRPr lang="en-US" dirty="0"/>
          </a:p>
        </p:txBody>
      </p:sp>
      <p:pic>
        <p:nvPicPr>
          <p:cNvPr id="4" name="Picture 3" descr="a visualization of the popularity of keywords at CHI 2019. the top three keywords, in order, were virtual reality, accessibility, and augmented reality">
            <a:extLst>
              <a:ext uri="{FF2B5EF4-FFF2-40B4-BE49-F238E27FC236}">
                <a16:creationId xmlns:a16="http://schemas.microsoft.com/office/drawing/2014/main" id="{3CCF188F-E03A-46F0-A9E8-A2C9316A8AAA}"/>
              </a:ext>
            </a:extLst>
          </p:cNvPr>
          <p:cNvPicPr>
            <a:picLocks noChangeAspect="1"/>
          </p:cNvPicPr>
          <p:nvPr/>
        </p:nvPicPr>
        <p:blipFill>
          <a:blip r:embed="rId3"/>
          <a:stretch>
            <a:fillRect/>
          </a:stretch>
        </p:blipFill>
        <p:spPr>
          <a:xfrm>
            <a:off x="5009574" y="1342996"/>
            <a:ext cx="5729701" cy="4383638"/>
          </a:xfrm>
          <a:prstGeom prst="rect">
            <a:avLst/>
          </a:prstGeom>
        </p:spPr>
      </p:pic>
      <p:sp>
        <p:nvSpPr>
          <p:cNvPr id="3" name="Content Placeholder 2">
            <a:extLst>
              <a:ext uri="{FF2B5EF4-FFF2-40B4-BE49-F238E27FC236}">
                <a16:creationId xmlns:a16="http://schemas.microsoft.com/office/drawing/2014/main" id="{8CAF1742-16D7-416C-AD34-BDD5FA1B78F5}"/>
              </a:ext>
            </a:extLst>
          </p:cNvPr>
          <p:cNvSpPr>
            <a:spLocks noGrp="1"/>
          </p:cNvSpPr>
          <p:nvPr>
            <p:ph idx="1"/>
          </p:nvPr>
        </p:nvSpPr>
        <p:spPr>
          <a:xfrm>
            <a:off x="881543" y="2859621"/>
            <a:ext cx="3527842" cy="1563038"/>
          </a:xfrm>
        </p:spPr>
        <p:txBody>
          <a:bodyPr>
            <a:normAutofit/>
          </a:bodyPr>
          <a:lstStyle/>
          <a:p>
            <a:pPr marL="0" indent="0">
              <a:buNone/>
            </a:pPr>
            <a:r>
              <a:rPr lang="en-US" sz="2800" dirty="0"/>
              <a:t>Accessibility was the second most used keyword in CHI 2019</a:t>
            </a:r>
          </a:p>
        </p:txBody>
      </p:sp>
      <p:sp>
        <p:nvSpPr>
          <p:cNvPr id="2" name="Title 1">
            <a:extLst>
              <a:ext uri="{FF2B5EF4-FFF2-40B4-BE49-F238E27FC236}">
                <a16:creationId xmlns:a16="http://schemas.microsoft.com/office/drawing/2014/main" id="{EC9C7860-841F-4ACB-A15A-747414779719}"/>
              </a:ext>
            </a:extLst>
          </p:cNvPr>
          <p:cNvSpPr>
            <a:spLocks noGrp="1"/>
          </p:cNvSpPr>
          <p:nvPr>
            <p:ph type="title"/>
          </p:nvPr>
        </p:nvSpPr>
        <p:spPr/>
        <p:txBody>
          <a:bodyPr/>
          <a:lstStyle/>
          <a:p>
            <a:r>
              <a:rPr lang="en-US" dirty="0"/>
              <a:t>Why is a literature review important?</a:t>
            </a:r>
          </a:p>
        </p:txBody>
      </p:sp>
    </p:spTree>
    <p:extLst>
      <p:ext uri="{BB962C8B-B14F-4D97-AF65-F5344CB8AC3E}">
        <p14:creationId xmlns:p14="http://schemas.microsoft.com/office/powerpoint/2010/main" val="3449854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784DE8-85F2-4CFF-AAA3-7E00B156BA29}"/>
              </a:ext>
            </a:extLst>
          </p:cNvPr>
          <p:cNvSpPr>
            <a:spLocks noGrp="1"/>
          </p:cNvSpPr>
          <p:nvPr>
            <p:ph type="sldNum" sz="quarter" idx="12"/>
          </p:nvPr>
        </p:nvSpPr>
        <p:spPr/>
        <p:txBody>
          <a:bodyPr>
            <a:normAutofit lnSpcReduction="10000"/>
          </a:bodyPr>
          <a:lstStyle/>
          <a:p>
            <a:fld id="{F8BB41EA-8B84-4F8F-B709-3B838C2B7AE3}" type="slidenum">
              <a:rPr lang="en-US" smtClean="0"/>
              <a:t>3</a:t>
            </a:fld>
            <a:endParaRPr lang="en-US" dirty="0"/>
          </a:p>
        </p:txBody>
      </p:sp>
      <p:pic>
        <p:nvPicPr>
          <p:cNvPr id="5" name="Picture 4" descr="A line graph showing the number of papers at CHI and ASSETS from 1992-2019. ASSETS is consistently at around 20-30 papers and CHI is much lower, until around 2017 when CHI starts having more accessibility papers than ASSETS. In 2019 both conferences have around 40 accessibility papers.">
            <a:extLst>
              <a:ext uri="{FF2B5EF4-FFF2-40B4-BE49-F238E27FC236}">
                <a16:creationId xmlns:a16="http://schemas.microsoft.com/office/drawing/2014/main" id="{AABFEE29-D29F-400A-84E0-CE838347F697}"/>
              </a:ext>
            </a:extLst>
          </p:cNvPr>
          <p:cNvPicPr>
            <a:picLocks noChangeAspect="1"/>
          </p:cNvPicPr>
          <p:nvPr/>
        </p:nvPicPr>
        <p:blipFill rotWithShape="1">
          <a:blip r:embed="rId3"/>
          <a:srcRect r="50000"/>
          <a:stretch/>
        </p:blipFill>
        <p:spPr>
          <a:xfrm>
            <a:off x="2620775" y="1134278"/>
            <a:ext cx="6950450" cy="4649834"/>
          </a:xfrm>
          <a:prstGeom prst="rect">
            <a:avLst/>
          </a:prstGeom>
          <a:ln>
            <a:solidFill>
              <a:schemeClr val="tx1"/>
            </a:solidFill>
          </a:ln>
        </p:spPr>
      </p:pic>
      <p:sp>
        <p:nvSpPr>
          <p:cNvPr id="2" name="Title 1">
            <a:extLst>
              <a:ext uri="{FF2B5EF4-FFF2-40B4-BE49-F238E27FC236}">
                <a16:creationId xmlns:a16="http://schemas.microsoft.com/office/drawing/2014/main" id="{9A61C004-8166-490E-ADA7-2244B67E5B5B}"/>
              </a:ext>
            </a:extLst>
          </p:cNvPr>
          <p:cNvSpPr>
            <a:spLocks noGrp="1"/>
          </p:cNvSpPr>
          <p:nvPr>
            <p:ph type="title"/>
          </p:nvPr>
        </p:nvSpPr>
        <p:spPr/>
        <p:txBody>
          <a:bodyPr/>
          <a:lstStyle/>
          <a:p>
            <a:r>
              <a:rPr lang="en-US" dirty="0"/>
              <a:t>Why is a literature review important?</a:t>
            </a:r>
          </a:p>
        </p:txBody>
      </p:sp>
    </p:spTree>
    <p:extLst>
      <p:ext uri="{BB962C8B-B14F-4D97-AF65-F5344CB8AC3E}">
        <p14:creationId xmlns:p14="http://schemas.microsoft.com/office/powerpoint/2010/main" val="208857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373D927-9C51-4ED7-82B7-9D9B97A414BB}"/>
              </a:ext>
            </a:extLst>
          </p:cNvPr>
          <p:cNvSpPr>
            <a:spLocks noGrp="1"/>
          </p:cNvSpPr>
          <p:nvPr>
            <p:ph type="sldNum" sz="quarter" idx="12"/>
          </p:nvPr>
        </p:nvSpPr>
        <p:spPr/>
        <p:txBody>
          <a:bodyPr>
            <a:normAutofit lnSpcReduction="10000"/>
          </a:bodyPr>
          <a:lstStyle/>
          <a:p>
            <a:fld id="{F8BB41EA-8B84-4F8F-B709-3B838C2B7AE3}" type="slidenum">
              <a:rPr lang="en-US" smtClean="0"/>
              <a:t>4</a:t>
            </a:fld>
            <a:endParaRPr lang="en-US" dirty="0"/>
          </a:p>
        </p:txBody>
      </p:sp>
      <p:sp>
        <p:nvSpPr>
          <p:cNvPr id="8" name="Content Placeholder 7">
            <a:extLst>
              <a:ext uri="{FF2B5EF4-FFF2-40B4-BE49-F238E27FC236}">
                <a16:creationId xmlns:a16="http://schemas.microsoft.com/office/drawing/2014/main" id="{82E7DD4D-093E-4315-A96A-E06F9CA93BC8}"/>
              </a:ext>
            </a:extLst>
          </p:cNvPr>
          <p:cNvSpPr>
            <a:spLocks noGrp="1"/>
          </p:cNvSpPr>
          <p:nvPr>
            <p:ph idx="1"/>
          </p:nvPr>
        </p:nvSpPr>
        <p:spPr>
          <a:xfrm>
            <a:off x="1798320" y="1646382"/>
            <a:ext cx="8595360" cy="3721353"/>
          </a:xfrm>
        </p:spPr>
        <p:txBody>
          <a:bodyPr>
            <a:normAutofit/>
          </a:bodyPr>
          <a:lstStyle/>
          <a:p>
            <a:pPr marL="0" indent="0">
              <a:buNone/>
            </a:pPr>
            <a:r>
              <a:rPr lang="en-US" dirty="0"/>
              <a:t>Perform a large-scale literature review to answer questions such as</a:t>
            </a:r>
          </a:p>
          <a:p>
            <a:r>
              <a:rPr lang="en-US" dirty="0"/>
              <a:t>What communities are studied?</a:t>
            </a:r>
          </a:p>
          <a:p>
            <a:r>
              <a:rPr lang="en-US" dirty="0"/>
              <a:t>What research methods are used?</a:t>
            </a:r>
          </a:p>
          <a:p>
            <a:r>
              <a:rPr lang="en-US" dirty="0"/>
              <a:t>What issues are addressed?</a:t>
            </a:r>
          </a:p>
          <a:p>
            <a:endParaRPr lang="en-US" dirty="0"/>
          </a:p>
        </p:txBody>
      </p:sp>
      <p:sp>
        <p:nvSpPr>
          <p:cNvPr id="2" name="Title 1">
            <a:extLst>
              <a:ext uri="{FF2B5EF4-FFF2-40B4-BE49-F238E27FC236}">
                <a16:creationId xmlns:a16="http://schemas.microsoft.com/office/drawing/2014/main" id="{EC9C7860-841F-4ACB-A15A-747414779719}"/>
              </a:ext>
            </a:extLst>
          </p:cNvPr>
          <p:cNvSpPr>
            <a:spLocks noGrp="1"/>
          </p:cNvSpPr>
          <p:nvPr>
            <p:ph type="title"/>
          </p:nvPr>
        </p:nvSpPr>
        <p:spPr/>
        <p:txBody>
          <a:bodyPr/>
          <a:lstStyle/>
          <a:p>
            <a:r>
              <a:rPr lang="en-US" dirty="0"/>
              <a:t>Our goal</a:t>
            </a:r>
          </a:p>
        </p:txBody>
      </p:sp>
    </p:spTree>
    <p:extLst>
      <p:ext uri="{BB962C8B-B14F-4D97-AF65-F5344CB8AC3E}">
        <p14:creationId xmlns:p14="http://schemas.microsoft.com/office/powerpoint/2010/main" val="2361001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5</a:t>
            </a:fld>
            <a:endParaRPr lang="en-US" dirty="0"/>
          </a:p>
        </p:txBody>
      </p:sp>
      <p:sp>
        <p:nvSpPr>
          <p:cNvPr id="3" name="Content Placeholder 2">
            <a:extLst>
              <a:ext uri="{FF2B5EF4-FFF2-40B4-BE49-F238E27FC236}">
                <a16:creationId xmlns:a16="http://schemas.microsoft.com/office/drawing/2014/main" id="{CC6AB43E-47AE-4F66-A402-E9D976058BC2}"/>
              </a:ext>
            </a:extLst>
          </p:cNvPr>
          <p:cNvSpPr>
            <a:spLocks noGrp="1"/>
          </p:cNvSpPr>
          <p:nvPr>
            <p:ph idx="1"/>
          </p:nvPr>
        </p:nvSpPr>
        <p:spPr>
          <a:xfrm>
            <a:off x="1819436" y="1573371"/>
            <a:ext cx="8595360" cy="3711257"/>
          </a:xfrm>
        </p:spPr>
        <p:txBody>
          <a:bodyPr/>
          <a:lstStyle/>
          <a:p>
            <a:r>
              <a:rPr lang="en-US" dirty="0"/>
              <a:t>All ASSETS papers</a:t>
            </a:r>
          </a:p>
          <a:p>
            <a:r>
              <a:rPr lang="en-US" dirty="0"/>
              <a:t>All CHI papers that use one of:</a:t>
            </a:r>
          </a:p>
          <a:p>
            <a:pPr lvl="1"/>
            <a:r>
              <a:rPr lang="en-US" dirty="0"/>
              <a:t>“disability”, “accessibility”, “impair”, “assistive technology”</a:t>
            </a:r>
          </a:p>
          <a:p>
            <a:pPr marL="0" indent="0">
              <a:buNone/>
            </a:pPr>
            <a:r>
              <a:rPr lang="en-US" dirty="0"/>
              <a:t>  In the:</a:t>
            </a:r>
          </a:p>
          <a:p>
            <a:pPr lvl="1"/>
            <a:r>
              <a:rPr lang="en-US" dirty="0"/>
              <a:t>Abstract, title, author keywords</a:t>
            </a:r>
          </a:p>
        </p:txBody>
      </p:sp>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Dataset Curation</a:t>
            </a:r>
          </a:p>
        </p:txBody>
      </p:sp>
    </p:spTree>
    <p:extLst>
      <p:ext uri="{BB962C8B-B14F-4D97-AF65-F5344CB8AC3E}">
        <p14:creationId xmlns:p14="http://schemas.microsoft.com/office/powerpoint/2010/main" val="1640128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17AA96-A06A-47BA-9F81-622F998EF511}"/>
              </a:ext>
            </a:extLst>
          </p:cNvPr>
          <p:cNvSpPr>
            <a:spLocks noGrp="1"/>
          </p:cNvSpPr>
          <p:nvPr>
            <p:ph type="sldNum" sz="quarter" idx="12"/>
          </p:nvPr>
        </p:nvSpPr>
        <p:spPr/>
        <p:txBody>
          <a:bodyPr>
            <a:normAutofit lnSpcReduction="10000"/>
          </a:bodyPr>
          <a:lstStyle/>
          <a:p>
            <a:fld id="{F8BB41EA-8B84-4F8F-B709-3B838C2B7AE3}" type="slidenum">
              <a:rPr lang="en-US" smtClean="0"/>
              <a:pPr/>
              <a:t>6</a:t>
            </a:fld>
            <a:endParaRPr lang="en-US" dirty="0"/>
          </a:p>
        </p:txBody>
      </p:sp>
      <p:graphicFrame>
        <p:nvGraphicFramePr>
          <p:cNvPr id="3" name="Table 3">
            <a:extLst>
              <a:ext uri="{FF2B5EF4-FFF2-40B4-BE49-F238E27FC236}">
                <a16:creationId xmlns:a16="http://schemas.microsoft.com/office/drawing/2014/main" id="{E6DC5DAC-7E80-4AF5-BA11-D66D7A83EF80}"/>
              </a:ext>
            </a:extLst>
          </p:cNvPr>
          <p:cNvGraphicFramePr>
            <a:graphicFrameLocks noGrp="1"/>
          </p:cNvGraphicFramePr>
          <p:nvPr>
            <p:extLst>
              <p:ext uri="{D42A27DB-BD31-4B8C-83A1-F6EECF244321}">
                <p14:modId xmlns:p14="http://schemas.microsoft.com/office/powerpoint/2010/main" val="2506805732"/>
              </p:ext>
            </p:extLst>
          </p:nvPr>
        </p:nvGraphicFramePr>
        <p:xfrm>
          <a:off x="1089882" y="2422110"/>
          <a:ext cx="9336819" cy="1595412"/>
        </p:xfrm>
        <a:graphic>
          <a:graphicData uri="http://schemas.openxmlformats.org/drawingml/2006/table">
            <a:tbl>
              <a:tblPr firstRow="1" bandRow="1">
                <a:tableStyleId>{5C22544A-7EE6-4342-B048-85BDC9FD1C3A}</a:tableStyleId>
              </a:tblPr>
              <a:tblGrid>
                <a:gridCol w="3112273">
                  <a:extLst>
                    <a:ext uri="{9D8B030D-6E8A-4147-A177-3AD203B41FA5}">
                      <a16:colId xmlns:a16="http://schemas.microsoft.com/office/drawing/2014/main" val="1480513071"/>
                    </a:ext>
                  </a:extLst>
                </a:gridCol>
                <a:gridCol w="3112273">
                  <a:extLst>
                    <a:ext uri="{9D8B030D-6E8A-4147-A177-3AD203B41FA5}">
                      <a16:colId xmlns:a16="http://schemas.microsoft.com/office/drawing/2014/main" val="3462044502"/>
                    </a:ext>
                  </a:extLst>
                </a:gridCol>
                <a:gridCol w="3112273">
                  <a:extLst>
                    <a:ext uri="{9D8B030D-6E8A-4147-A177-3AD203B41FA5}">
                      <a16:colId xmlns:a16="http://schemas.microsoft.com/office/drawing/2014/main" val="3824942354"/>
                    </a:ext>
                  </a:extLst>
                </a:gridCol>
              </a:tblGrid>
              <a:tr h="746028">
                <a:tc>
                  <a:txBody>
                    <a:bodyPr/>
                    <a:lstStyle/>
                    <a:p>
                      <a:pPr algn="ctr"/>
                      <a:r>
                        <a:rPr lang="en-US" sz="3200" dirty="0">
                          <a:solidFill>
                            <a:schemeClr val="tx1"/>
                          </a:solidFill>
                          <a:latin typeface="Segoe UI Light" panose="020B0502040204020203" pitchFamily="34" charset="0"/>
                          <a:cs typeface="Segoe UI Light" panose="020B0502040204020203" pitchFamily="34" charset="0"/>
                        </a:rPr>
                        <a:t>CHI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3200" dirty="0">
                          <a:solidFill>
                            <a:schemeClr val="tx1"/>
                          </a:solidFill>
                          <a:latin typeface="Segoe UI Light" panose="020B0502040204020203" pitchFamily="34" charset="0"/>
                          <a:cs typeface="Segoe UI Light" panose="020B0502040204020203" pitchFamily="34" charset="0"/>
                        </a:rPr>
                        <a:t>ASSETS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3200" dirty="0">
                          <a:solidFill>
                            <a:schemeClr val="tx1"/>
                          </a:solidFill>
                          <a:latin typeface="Segoe UI Light" panose="020B0502040204020203" pitchFamily="34" charset="0"/>
                          <a:cs typeface="Segoe UI Light" panose="020B0502040204020203" pitchFamily="34" charset="0"/>
                        </a:rPr>
                        <a:t>Total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52518967"/>
                  </a:ext>
                </a:extLst>
              </a:tr>
              <a:tr h="849384">
                <a:tc>
                  <a:txBody>
                    <a:bodyPr/>
                    <a:lstStyle/>
                    <a:p>
                      <a:pPr algn="ctr"/>
                      <a:r>
                        <a:rPr lang="en-US" sz="4000" dirty="0">
                          <a:solidFill>
                            <a:schemeClr val="tx1"/>
                          </a:solidFill>
                          <a:latin typeface="Segoe UI Light" panose="020B0502040204020203" pitchFamily="34" charset="0"/>
                          <a:cs typeface="Segoe UI Light" panose="020B0502040204020203" pitchFamily="34" charset="0"/>
                        </a:rPr>
                        <a:t>215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4000" dirty="0">
                          <a:solidFill>
                            <a:schemeClr val="tx1"/>
                          </a:solidFill>
                          <a:latin typeface="Segoe UI Light" panose="020B0502040204020203" pitchFamily="34" charset="0"/>
                          <a:cs typeface="Segoe UI Light" panose="020B0502040204020203" pitchFamily="34" charset="0"/>
                        </a:rPr>
                        <a:t>291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4000" dirty="0">
                          <a:solidFill>
                            <a:schemeClr val="tx1"/>
                          </a:solidFill>
                          <a:latin typeface="Segoe UI Light" panose="020B0502040204020203" pitchFamily="34" charset="0"/>
                          <a:cs typeface="Segoe UI Light" panose="020B0502040204020203" pitchFamily="34" charset="0"/>
                        </a:rPr>
                        <a:t>506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6775238"/>
                  </a:ext>
                </a:extLst>
              </a:tr>
            </a:tbl>
          </a:graphicData>
        </a:graphic>
      </p:graphicFrame>
      <p:sp>
        <p:nvSpPr>
          <p:cNvPr id="2" name="Title 1">
            <a:extLst>
              <a:ext uri="{FF2B5EF4-FFF2-40B4-BE49-F238E27FC236}">
                <a16:creationId xmlns:a16="http://schemas.microsoft.com/office/drawing/2014/main" id="{F3A0B0A7-FC13-4EC7-A5C4-777E3DC83BA2}"/>
              </a:ext>
            </a:extLst>
          </p:cNvPr>
          <p:cNvSpPr>
            <a:spLocks noGrp="1"/>
          </p:cNvSpPr>
          <p:nvPr>
            <p:ph type="title"/>
          </p:nvPr>
        </p:nvSpPr>
        <p:spPr/>
        <p:txBody>
          <a:bodyPr/>
          <a:lstStyle/>
          <a:p>
            <a:r>
              <a:rPr lang="en-US" dirty="0"/>
              <a:t>Defining our datasets</a:t>
            </a:r>
          </a:p>
        </p:txBody>
      </p:sp>
    </p:spTree>
    <p:extLst>
      <p:ext uri="{BB962C8B-B14F-4D97-AF65-F5344CB8AC3E}">
        <p14:creationId xmlns:p14="http://schemas.microsoft.com/office/powerpoint/2010/main" val="3536219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EF0E2B5-01E0-4B0F-B96B-D63C26289268}"/>
              </a:ext>
            </a:extLst>
          </p:cNvPr>
          <p:cNvSpPr>
            <a:spLocks noGrp="1"/>
          </p:cNvSpPr>
          <p:nvPr>
            <p:ph type="sldNum" sz="quarter" idx="12"/>
          </p:nvPr>
        </p:nvSpPr>
        <p:spPr/>
        <p:txBody>
          <a:bodyPr>
            <a:normAutofit lnSpcReduction="10000"/>
          </a:bodyPr>
          <a:lstStyle/>
          <a:p>
            <a:fld id="{F8BB41EA-8B84-4F8F-B709-3B838C2B7AE3}" type="slidenum">
              <a:rPr lang="en-US" smtClean="0"/>
              <a:pPr/>
              <a:t>7</a:t>
            </a:fld>
            <a:endParaRPr lang="en-US" dirty="0"/>
          </a:p>
        </p:txBody>
      </p:sp>
      <p:graphicFrame>
        <p:nvGraphicFramePr>
          <p:cNvPr id="7" name="Table 46">
            <a:extLst>
              <a:ext uri="{FF2B5EF4-FFF2-40B4-BE49-F238E27FC236}">
                <a16:creationId xmlns:a16="http://schemas.microsoft.com/office/drawing/2014/main" id="{57E28BF1-3D77-45F2-BD62-3E47076C541D}"/>
              </a:ext>
            </a:extLst>
          </p:cNvPr>
          <p:cNvGraphicFramePr>
            <a:graphicFrameLocks noGrp="1"/>
          </p:cNvGraphicFramePr>
          <p:nvPr>
            <p:extLst>
              <p:ext uri="{D42A27DB-BD31-4B8C-83A1-F6EECF244321}">
                <p14:modId xmlns:p14="http://schemas.microsoft.com/office/powerpoint/2010/main" val="2944725039"/>
              </p:ext>
            </p:extLst>
          </p:nvPr>
        </p:nvGraphicFramePr>
        <p:xfrm>
          <a:off x="1806741" y="1610649"/>
          <a:ext cx="8563610" cy="3708400"/>
        </p:xfrm>
        <a:graphic>
          <a:graphicData uri="http://schemas.openxmlformats.org/drawingml/2006/table">
            <a:tbl>
              <a:tblPr firstRow="1" bandRow="1">
                <a:tableStyleId>{5940675A-B579-460E-94D1-54222C63F5DA}</a:tableStyleId>
              </a:tblPr>
              <a:tblGrid>
                <a:gridCol w="3580659">
                  <a:extLst>
                    <a:ext uri="{9D8B030D-6E8A-4147-A177-3AD203B41FA5}">
                      <a16:colId xmlns:a16="http://schemas.microsoft.com/office/drawing/2014/main" val="3999024942"/>
                    </a:ext>
                  </a:extLst>
                </a:gridCol>
                <a:gridCol w="4982951">
                  <a:extLst>
                    <a:ext uri="{9D8B030D-6E8A-4147-A177-3AD203B41FA5}">
                      <a16:colId xmlns:a16="http://schemas.microsoft.com/office/drawing/2014/main" val="2561785041"/>
                    </a:ext>
                  </a:extLst>
                </a:gridCol>
              </a:tblGrid>
              <a:tr h="370840">
                <a:tc>
                  <a:txBody>
                    <a:bodyPr/>
                    <a:lstStyle/>
                    <a:p>
                      <a:r>
                        <a:rPr lang="en-US" dirty="0">
                          <a:effectLst/>
                          <a:latin typeface="Segoe UI" panose="020B0502040204020203" pitchFamily="34" charset="0"/>
                          <a:cs typeface="Segoe UI" panose="020B0502040204020203" pitchFamily="34" charset="0"/>
                        </a:rPr>
                        <a:t>Community of focus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Blind or low vision, autism …</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1218956"/>
                  </a:ext>
                </a:extLst>
              </a:tr>
              <a:tr h="370840">
                <a:tc>
                  <a:txBody>
                    <a:bodyPr/>
                    <a:lstStyle/>
                    <a:p>
                      <a:r>
                        <a:rPr lang="en-US" dirty="0">
                          <a:effectLst/>
                          <a:latin typeface="Segoe UI" panose="020B0502040204020203" pitchFamily="34" charset="0"/>
                          <a:cs typeface="Segoe UI" panose="020B0502040204020203" pitchFamily="34" charset="0"/>
                        </a:rPr>
                        <a:t>Methods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Interview, survey …</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5113363"/>
                  </a:ext>
                </a:extLst>
              </a:tr>
              <a:tr h="370840">
                <a:tc>
                  <a:txBody>
                    <a:bodyPr/>
                    <a:lstStyle/>
                    <a:p>
                      <a:r>
                        <a:rPr lang="en-US" dirty="0">
                          <a:effectLst/>
                          <a:latin typeface="Segoe UI" panose="020B0502040204020203" pitchFamily="34" charset="0"/>
                          <a:cs typeface="Segoe UI" panose="020B0502040204020203" pitchFamily="34" charset="0"/>
                        </a:rPr>
                        <a:t>Participant count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Number of participants per paper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8615214"/>
                  </a:ext>
                </a:extLst>
              </a:tr>
              <a:tr h="370840">
                <a:tc>
                  <a:txBody>
                    <a:bodyPr/>
                    <a:lstStyle/>
                    <a:p>
                      <a:r>
                        <a:rPr lang="en-US" dirty="0">
                          <a:effectLst/>
                          <a:latin typeface="Segoe UI" panose="020B0502040204020203" pitchFamily="34" charset="0"/>
                          <a:cs typeface="Segoe UI" panose="020B0502040204020203" pitchFamily="34" charset="0"/>
                        </a:rPr>
                        <a:t>User groups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People with disabilities, older adults…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5939774"/>
                  </a:ext>
                </a:extLst>
              </a:tr>
              <a:tr h="370840">
                <a:tc>
                  <a:txBody>
                    <a:bodyPr/>
                    <a:lstStyle/>
                    <a:p>
                      <a:r>
                        <a:rPr lang="en-US" dirty="0">
                          <a:effectLst/>
                          <a:latin typeface="Segoe UI" panose="020B0502040204020203" pitchFamily="34" charset="0"/>
                          <a:cs typeface="Segoe UI" panose="020B0502040204020203" pitchFamily="34" charset="0"/>
                        </a:rPr>
                        <a:t>Use of proxies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Yes, no</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4365498"/>
                  </a:ext>
                </a:extLst>
              </a:tr>
              <a:tr h="370840">
                <a:tc>
                  <a:txBody>
                    <a:bodyPr/>
                    <a:lstStyle/>
                    <a:p>
                      <a:r>
                        <a:rPr lang="en-US" dirty="0">
                          <a:effectLst/>
                          <a:latin typeface="Segoe UI" panose="020B0502040204020203" pitchFamily="34" charset="0"/>
                          <a:cs typeface="Segoe UI" panose="020B0502040204020203" pitchFamily="34" charset="0"/>
                        </a:rPr>
                        <a:t>Ability-based comparison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Yes, no</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85460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Segoe UI" panose="020B0502040204020203" pitchFamily="34" charset="0"/>
                          <a:cs typeface="Segoe UI" panose="020B0502040204020203" pitchFamily="34" charset="0"/>
                        </a:rPr>
                        <a:t>Contribution type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Empirical, artifact…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208823"/>
                  </a:ext>
                </a:extLst>
              </a:tr>
              <a:tr h="370840">
                <a:tc>
                  <a:txBody>
                    <a:bodyPr/>
                    <a:lstStyle/>
                    <a:p>
                      <a:r>
                        <a:rPr lang="en-US" dirty="0">
                          <a:effectLst/>
                          <a:latin typeface="Segoe UI" panose="020B0502040204020203" pitchFamily="34" charset="0"/>
                          <a:cs typeface="Segoe UI" panose="020B0502040204020203" pitchFamily="34" charset="0"/>
                        </a:rPr>
                        <a:t>Issue addressed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Increase independence, support communication</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0246482"/>
                  </a:ext>
                </a:extLst>
              </a:tr>
              <a:tr h="370840">
                <a:tc>
                  <a:txBody>
                    <a:bodyPr/>
                    <a:lstStyle/>
                    <a:p>
                      <a:r>
                        <a:rPr lang="en-US" dirty="0">
                          <a:effectLst/>
                          <a:latin typeface="Segoe UI" panose="020B0502040204020203" pitchFamily="34" charset="0"/>
                          <a:cs typeface="Segoe UI" panose="020B0502040204020203" pitchFamily="34" charset="0"/>
                        </a:rPr>
                        <a:t>User study location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Laboratory, remote…</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6406970"/>
                  </a:ext>
                </a:extLst>
              </a:tr>
              <a:tr h="370840">
                <a:tc>
                  <a:txBody>
                    <a:bodyPr/>
                    <a:lstStyle/>
                    <a:p>
                      <a:r>
                        <a:rPr lang="en-US" dirty="0">
                          <a:effectLst/>
                          <a:latin typeface="Segoe UI" panose="020B0502040204020203" pitchFamily="34" charset="0"/>
                          <a:cs typeface="Segoe UI" panose="020B0502040204020203" pitchFamily="34" charset="0"/>
                        </a:rPr>
                        <a:t>Use of participatory design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Yes, no</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6988511"/>
                  </a:ext>
                </a:extLst>
              </a:tr>
            </a:tbl>
          </a:graphicData>
        </a:graphic>
      </p:graphicFrame>
      <p:sp>
        <p:nvSpPr>
          <p:cNvPr id="2" name="Title 1">
            <a:extLst>
              <a:ext uri="{FF2B5EF4-FFF2-40B4-BE49-F238E27FC236}">
                <a16:creationId xmlns:a16="http://schemas.microsoft.com/office/drawing/2014/main" id="{2F08184C-52D6-4BEA-9D9A-DD75E9278277}"/>
              </a:ext>
            </a:extLst>
          </p:cNvPr>
          <p:cNvSpPr>
            <a:spLocks noGrp="1"/>
          </p:cNvSpPr>
          <p:nvPr>
            <p:ph type="title"/>
          </p:nvPr>
        </p:nvSpPr>
        <p:spPr/>
        <p:txBody>
          <a:bodyPr/>
          <a:lstStyle/>
          <a:p>
            <a:r>
              <a:rPr lang="en-US" dirty="0"/>
              <a:t>Data Analysis</a:t>
            </a:r>
          </a:p>
        </p:txBody>
      </p:sp>
    </p:spTree>
    <p:extLst>
      <p:ext uri="{BB962C8B-B14F-4D97-AF65-F5344CB8AC3E}">
        <p14:creationId xmlns:p14="http://schemas.microsoft.com/office/powerpoint/2010/main" val="783674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EF0E2B5-01E0-4B0F-B96B-D63C26289268}"/>
              </a:ext>
            </a:extLst>
          </p:cNvPr>
          <p:cNvSpPr>
            <a:spLocks noGrp="1"/>
          </p:cNvSpPr>
          <p:nvPr>
            <p:ph type="sldNum" sz="quarter" idx="12"/>
          </p:nvPr>
        </p:nvSpPr>
        <p:spPr/>
        <p:txBody>
          <a:bodyPr>
            <a:normAutofit lnSpcReduction="10000"/>
          </a:bodyPr>
          <a:lstStyle/>
          <a:p>
            <a:fld id="{F8BB41EA-8B84-4F8F-B709-3B838C2B7AE3}" type="slidenum">
              <a:rPr lang="en-US" smtClean="0"/>
              <a:pPr/>
              <a:t>8</a:t>
            </a:fld>
            <a:endParaRPr lang="en-US" dirty="0"/>
          </a:p>
        </p:txBody>
      </p:sp>
      <p:graphicFrame>
        <p:nvGraphicFramePr>
          <p:cNvPr id="7" name="Table 46">
            <a:extLst>
              <a:ext uri="{FF2B5EF4-FFF2-40B4-BE49-F238E27FC236}">
                <a16:creationId xmlns:a16="http://schemas.microsoft.com/office/drawing/2014/main" id="{A250EC6C-E393-491B-A87C-4FCAAB6C92AB}"/>
              </a:ext>
            </a:extLst>
          </p:cNvPr>
          <p:cNvGraphicFramePr>
            <a:graphicFrameLocks noGrp="1"/>
          </p:cNvGraphicFramePr>
          <p:nvPr>
            <p:extLst>
              <p:ext uri="{D42A27DB-BD31-4B8C-83A1-F6EECF244321}">
                <p14:modId xmlns:p14="http://schemas.microsoft.com/office/powerpoint/2010/main" val="4047752519"/>
              </p:ext>
            </p:extLst>
          </p:nvPr>
        </p:nvGraphicFramePr>
        <p:xfrm>
          <a:off x="1817897" y="1599501"/>
          <a:ext cx="8563610" cy="3708400"/>
        </p:xfrm>
        <a:graphic>
          <a:graphicData uri="http://schemas.openxmlformats.org/drawingml/2006/table">
            <a:tbl>
              <a:tblPr firstRow="1" bandRow="1">
                <a:tableStyleId>{5940675A-B579-460E-94D1-54222C63F5DA}</a:tableStyleId>
              </a:tblPr>
              <a:tblGrid>
                <a:gridCol w="3580659">
                  <a:extLst>
                    <a:ext uri="{9D8B030D-6E8A-4147-A177-3AD203B41FA5}">
                      <a16:colId xmlns:a16="http://schemas.microsoft.com/office/drawing/2014/main" val="3999024942"/>
                    </a:ext>
                  </a:extLst>
                </a:gridCol>
                <a:gridCol w="4982951">
                  <a:extLst>
                    <a:ext uri="{9D8B030D-6E8A-4147-A177-3AD203B41FA5}">
                      <a16:colId xmlns:a16="http://schemas.microsoft.com/office/drawing/2014/main" val="2561785041"/>
                    </a:ext>
                  </a:extLst>
                </a:gridCol>
              </a:tblGrid>
              <a:tr h="370840">
                <a:tc>
                  <a:txBody>
                    <a:bodyPr/>
                    <a:lstStyle/>
                    <a:p>
                      <a:r>
                        <a:rPr lang="en-US" dirty="0">
                          <a:effectLst/>
                          <a:latin typeface="Segoe UI" panose="020B0502040204020203" pitchFamily="34" charset="0"/>
                          <a:cs typeface="Segoe UI" panose="020B0502040204020203" pitchFamily="34" charset="0"/>
                        </a:rPr>
                        <a:t>Community of focus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Blind or low vision, autism …</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1218956"/>
                  </a:ext>
                </a:extLst>
              </a:tr>
              <a:tr h="370840">
                <a:tc>
                  <a:txBody>
                    <a:bodyPr/>
                    <a:lstStyle/>
                    <a:p>
                      <a:r>
                        <a:rPr lang="en-US" dirty="0">
                          <a:effectLst/>
                          <a:latin typeface="Segoe UI" panose="020B0502040204020203" pitchFamily="34" charset="0"/>
                          <a:cs typeface="Segoe UI" panose="020B0502040204020203" pitchFamily="34" charset="0"/>
                        </a:rPr>
                        <a:t>Methods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Interview, survey …</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5113363"/>
                  </a:ext>
                </a:extLst>
              </a:tr>
              <a:tr h="370840">
                <a:tc>
                  <a:txBody>
                    <a:bodyPr/>
                    <a:lstStyle/>
                    <a:p>
                      <a:r>
                        <a:rPr lang="en-US" dirty="0">
                          <a:effectLst/>
                          <a:latin typeface="Segoe UI" panose="020B0502040204020203" pitchFamily="34" charset="0"/>
                          <a:cs typeface="Segoe UI" panose="020B0502040204020203" pitchFamily="34" charset="0"/>
                        </a:rPr>
                        <a:t>Participant count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Number of participants per paper</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8615214"/>
                  </a:ext>
                </a:extLst>
              </a:tr>
              <a:tr h="370840">
                <a:tc>
                  <a:txBody>
                    <a:bodyPr/>
                    <a:lstStyle/>
                    <a:p>
                      <a:r>
                        <a:rPr lang="en-US" dirty="0">
                          <a:effectLst/>
                          <a:latin typeface="Segoe UI" panose="020B0502040204020203" pitchFamily="34" charset="0"/>
                          <a:cs typeface="Segoe UI" panose="020B0502040204020203" pitchFamily="34" charset="0"/>
                        </a:rPr>
                        <a:t>User groups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People with disabilities, older adults…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5939774"/>
                  </a:ext>
                </a:extLst>
              </a:tr>
              <a:tr h="370840">
                <a:tc>
                  <a:txBody>
                    <a:bodyPr/>
                    <a:lstStyle/>
                    <a:p>
                      <a:r>
                        <a:rPr lang="en-US" dirty="0">
                          <a:effectLst/>
                          <a:latin typeface="Segoe UI" panose="020B0502040204020203" pitchFamily="34" charset="0"/>
                          <a:cs typeface="Segoe UI" panose="020B0502040204020203" pitchFamily="34" charset="0"/>
                        </a:rPr>
                        <a:t>Use of proxies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Yes, no</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4365498"/>
                  </a:ext>
                </a:extLst>
              </a:tr>
              <a:tr h="370840">
                <a:tc>
                  <a:txBody>
                    <a:bodyPr/>
                    <a:lstStyle/>
                    <a:p>
                      <a:r>
                        <a:rPr lang="en-US" dirty="0">
                          <a:effectLst/>
                          <a:latin typeface="Segoe UI" panose="020B0502040204020203" pitchFamily="34" charset="0"/>
                          <a:cs typeface="Segoe UI" panose="020B0502040204020203" pitchFamily="34" charset="0"/>
                        </a:rPr>
                        <a:t>Ability-based comparison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Yes, no</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85460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Segoe UI" panose="020B0502040204020203" pitchFamily="34" charset="0"/>
                          <a:cs typeface="Segoe UI" panose="020B0502040204020203" pitchFamily="34" charset="0"/>
                        </a:rPr>
                        <a:t>Contribution type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Empirical, artifact…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208823"/>
                  </a:ext>
                </a:extLst>
              </a:tr>
              <a:tr h="370840">
                <a:tc>
                  <a:txBody>
                    <a:bodyPr/>
                    <a:lstStyle/>
                    <a:p>
                      <a:r>
                        <a:rPr lang="en-US" dirty="0">
                          <a:effectLst/>
                          <a:latin typeface="Segoe UI" panose="020B0502040204020203" pitchFamily="34" charset="0"/>
                          <a:cs typeface="Segoe UI" panose="020B0502040204020203" pitchFamily="34" charset="0"/>
                        </a:rPr>
                        <a:t>Issue addressed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Increase independence, support communication</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0246482"/>
                  </a:ext>
                </a:extLst>
              </a:tr>
              <a:tr h="370840">
                <a:tc>
                  <a:txBody>
                    <a:bodyPr/>
                    <a:lstStyle/>
                    <a:p>
                      <a:r>
                        <a:rPr lang="en-US" dirty="0">
                          <a:effectLst/>
                          <a:latin typeface="Segoe UI" panose="020B0502040204020203" pitchFamily="34" charset="0"/>
                          <a:cs typeface="Segoe UI" panose="020B0502040204020203" pitchFamily="34" charset="0"/>
                        </a:rPr>
                        <a:t>User study location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Laboratory, remote…</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6406970"/>
                  </a:ext>
                </a:extLst>
              </a:tr>
              <a:tr h="370840">
                <a:tc>
                  <a:txBody>
                    <a:bodyPr/>
                    <a:lstStyle/>
                    <a:p>
                      <a:r>
                        <a:rPr lang="en-US" dirty="0">
                          <a:effectLst/>
                          <a:latin typeface="Segoe UI" panose="020B0502040204020203" pitchFamily="34" charset="0"/>
                          <a:cs typeface="Segoe UI" panose="020B0502040204020203" pitchFamily="34" charset="0"/>
                        </a:rPr>
                        <a:t>Use of participatory design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dirty="0">
                          <a:effectLst/>
                          <a:latin typeface="Segoe UI Light" panose="020B0502040204020203" pitchFamily="34" charset="0"/>
                          <a:cs typeface="Segoe UI Light" panose="020B0502040204020203" pitchFamily="34" charset="0"/>
                        </a:rPr>
                        <a:t>Yes, no</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6988511"/>
                  </a:ext>
                </a:extLst>
              </a:tr>
            </a:tbl>
          </a:graphicData>
        </a:graphic>
      </p:graphicFrame>
      <p:sp>
        <p:nvSpPr>
          <p:cNvPr id="3" name="Rectangle 2">
            <a:extLst>
              <a:ext uri="{FF2B5EF4-FFF2-40B4-BE49-F238E27FC236}">
                <a16:creationId xmlns:a16="http://schemas.microsoft.com/office/drawing/2014/main" id="{DD1B9482-9C9C-4068-9996-86F6EDD36550}"/>
              </a:ext>
              <a:ext uri="{C183D7F6-B498-43B3-948B-1728B52AA6E4}">
                <adec:decorative xmlns:adec="http://schemas.microsoft.com/office/drawing/2017/decorative" val="1"/>
              </a:ext>
            </a:extLst>
          </p:cNvPr>
          <p:cNvSpPr/>
          <p:nvPr/>
        </p:nvSpPr>
        <p:spPr>
          <a:xfrm>
            <a:off x="1816685" y="2720341"/>
            <a:ext cx="8563610" cy="3010586"/>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F08184C-52D6-4BEA-9D9A-DD75E9278277}"/>
              </a:ext>
            </a:extLst>
          </p:cNvPr>
          <p:cNvSpPr>
            <a:spLocks noGrp="1"/>
          </p:cNvSpPr>
          <p:nvPr>
            <p:ph type="title"/>
          </p:nvPr>
        </p:nvSpPr>
        <p:spPr/>
        <p:txBody>
          <a:bodyPr/>
          <a:lstStyle/>
          <a:p>
            <a:r>
              <a:rPr lang="en-US" dirty="0"/>
              <a:t>Data Analysis</a:t>
            </a:r>
          </a:p>
        </p:txBody>
      </p:sp>
    </p:spTree>
    <p:extLst>
      <p:ext uri="{BB962C8B-B14F-4D97-AF65-F5344CB8AC3E}">
        <p14:creationId xmlns:p14="http://schemas.microsoft.com/office/powerpoint/2010/main" val="1809166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EF0E2B5-01E0-4B0F-B96B-D63C26289268}"/>
              </a:ext>
            </a:extLst>
          </p:cNvPr>
          <p:cNvSpPr>
            <a:spLocks noGrp="1"/>
          </p:cNvSpPr>
          <p:nvPr>
            <p:ph type="sldNum" sz="quarter" idx="12"/>
          </p:nvPr>
        </p:nvSpPr>
        <p:spPr/>
        <p:txBody>
          <a:bodyPr>
            <a:normAutofit lnSpcReduction="10000"/>
          </a:bodyPr>
          <a:lstStyle/>
          <a:p>
            <a:fld id="{F8BB41EA-8B84-4F8F-B709-3B838C2B7AE3}" type="slidenum">
              <a:rPr lang="en-US" smtClean="0"/>
              <a:pPr/>
              <a:t>9</a:t>
            </a:fld>
            <a:endParaRPr lang="en-US" dirty="0"/>
          </a:p>
        </p:txBody>
      </p:sp>
      <p:sp>
        <p:nvSpPr>
          <p:cNvPr id="6" name="Content Placeholder 2">
            <a:extLst>
              <a:ext uri="{FF2B5EF4-FFF2-40B4-BE49-F238E27FC236}">
                <a16:creationId xmlns:a16="http://schemas.microsoft.com/office/drawing/2014/main" id="{1BC1DE79-D47A-452B-AD33-90A81DF7EF47}"/>
              </a:ext>
            </a:extLst>
          </p:cNvPr>
          <p:cNvSpPr>
            <a:spLocks noGrp="1"/>
          </p:cNvSpPr>
          <p:nvPr>
            <p:ph idx="1"/>
          </p:nvPr>
        </p:nvSpPr>
        <p:spPr>
          <a:xfrm>
            <a:off x="1798320" y="1632539"/>
            <a:ext cx="8595360" cy="3711257"/>
          </a:xfrm>
        </p:spPr>
        <p:txBody>
          <a:bodyPr/>
          <a:lstStyle/>
          <a:p>
            <a:r>
              <a:rPr lang="en-US" dirty="0"/>
              <a:t>Checked for false positives and negatives in the dataset</a:t>
            </a:r>
          </a:p>
          <a:p>
            <a:r>
              <a:rPr lang="en-US" dirty="0"/>
              <a:t>Achieved IRR of 0.76</a:t>
            </a:r>
          </a:p>
          <a:p>
            <a:r>
              <a:rPr lang="en-US" dirty="0"/>
              <a:t>Manually and programmatically verified the qualitative codes</a:t>
            </a:r>
          </a:p>
        </p:txBody>
      </p:sp>
      <p:sp>
        <p:nvSpPr>
          <p:cNvPr id="2" name="Title 1">
            <a:extLst>
              <a:ext uri="{FF2B5EF4-FFF2-40B4-BE49-F238E27FC236}">
                <a16:creationId xmlns:a16="http://schemas.microsoft.com/office/drawing/2014/main" id="{2F08184C-52D6-4BEA-9D9A-DD75E9278277}"/>
              </a:ext>
            </a:extLst>
          </p:cNvPr>
          <p:cNvSpPr>
            <a:spLocks noGrp="1"/>
          </p:cNvSpPr>
          <p:nvPr>
            <p:ph type="title"/>
          </p:nvPr>
        </p:nvSpPr>
        <p:spPr/>
        <p:txBody>
          <a:bodyPr/>
          <a:lstStyle/>
          <a:p>
            <a:r>
              <a:rPr lang="en-US" dirty="0"/>
              <a:t>Quality assurance</a:t>
            </a:r>
          </a:p>
        </p:txBody>
      </p:sp>
    </p:spTree>
    <p:extLst>
      <p:ext uri="{BB962C8B-B14F-4D97-AF65-F5344CB8AC3E}">
        <p14:creationId xmlns:p14="http://schemas.microsoft.com/office/powerpoint/2010/main" val="2715426202"/>
      </p:ext>
    </p:extLst>
  </p:cSld>
  <p:clrMapOvr>
    <a:masterClrMapping/>
  </p:clrMapOvr>
</p:sld>
</file>

<file path=ppt/theme/theme1.xml><?xml version="1.0" encoding="utf-8"?>
<a:theme xmlns:a="http://schemas.openxmlformats.org/drawingml/2006/main" name="View">
  <a:themeElements>
    <a:clrScheme name="Custom 2">
      <a:dk1>
        <a:sysClr val="windowText" lastClr="000000"/>
      </a:dk1>
      <a:lt1>
        <a:sysClr val="window" lastClr="FFFFFF"/>
      </a:lt1>
      <a:dk2>
        <a:srgbClr val="564B3C"/>
      </a:dk2>
      <a:lt2>
        <a:srgbClr val="ECEDD1"/>
      </a:lt2>
      <a:accent1>
        <a:srgbClr val="A085F8"/>
      </a:accent1>
      <a:accent2>
        <a:srgbClr val="7148F4"/>
      </a:accent2>
      <a:accent3>
        <a:srgbClr val="250785"/>
      </a:accent3>
      <a:accent4>
        <a:srgbClr val="A085F8"/>
      </a:accent4>
      <a:accent5>
        <a:srgbClr val="7148F4"/>
      </a:accent5>
      <a:accent6>
        <a:srgbClr val="250785"/>
      </a:accent6>
      <a:hlink>
        <a:srgbClr val="A085F8"/>
      </a:hlink>
      <a:folHlink>
        <a:srgbClr val="7148F4"/>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57164</TotalTime>
  <Words>1620</Words>
  <Application>Microsoft Office PowerPoint</Application>
  <PresentationFormat>Widescreen</PresentationFormat>
  <Paragraphs>194</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Century Schoolbook</vt:lpstr>
      <vt:lpstr>Segoe UI</vt:lpstr>
      <vt:lpstr>Segoe UI Light</vt:lpstr>
      <vt:lpstr>Segoe UI Semibold</vt:lpstr>
      <vt:lpstr>Segoe UI Semilight</vt:lpstr>
      <vt:lpstr>Wingdings 2</vt:lpstr>
      <vt:lpstr>View</vt:lpstr>
      <vt:lpstr>What Do We Mean by “Accessibility Research”?</vt:lpstr>
      <vt:lpstr>Why is a literature review important?</vt:lpstr>
      <vt:lpstr>Why is a literature review important?</vt:lpstr>
      <vt:lpstr>Our goal</vt:lpstr>
      <vt:lpstr>Dataset Curation</vt:lpstr>
      <vt:lpstr>Defining our datasets</vt:lpstr>
      <vt:lpstr>Data Analysis</vt:lpstr>
      <vt:lpstr>Data Analysis</vt:lpstr>
      <vt:lpstr>Quality assurance</vt:lpstr>
      <vt:lpstr>Who do we study?</vt:lpstr>
      <vt:lpstr>Who do we study: takeaways</vt:lpstr>
      <vt:lpstr>What methods do we use?</vt:lpstr>
      <vt:lpstr>Participants engaged</vt:lpstr>
      <vt:lpstr>What methods do we use: takeaways</vt:lpstr>
      <vt:lpstr>Contributions</vt:lpstr>
      <vt:lpstr>Wang et al. Late Breaking Work</vt:lpstr>
      <vt:lpstr>Engage with our data</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 We Mean by “Accessibility Research”</dc:title>
  <dc:creator>kmack3</dc:creator>
  <cp:lastModifiedBy>kmack3</cp:lastModifiedBy>
  <cp:revision>70</cp:revision>
  <dcterms:created xsi:type="dcterms:W3CDTF">2021-01-18T02:45:50Z</dcterms:created>
  <dcterms:modified xsi:type="dcterms:W3CDTF">2021-05-10T17:24:38Z</dcterms:modified>
</cp:coreProperties>
</file>